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56" r:id="rId1"/>
  </p:sldMasterIdLst>
  <p:notesMasterIdLst>
    <p:notesMasterId r:id="rId13"/>
  </p:notesMasterIdLst>
  <p:handoutMasterIdLst>
    <p:handoutMasterId r:id="rId14"/>
  </p:handoutMasterIdLst>
  <p:sldIdLst>
    <p:sldId id="260" r:id="rId2"/>
    <p:sldId id="265" r:id="rId3"/>
    <p:sldId id="257" r:id="rId4"/>
    <p:sldId id="258" r:id="rId5"/>
    <p:sldId id="261" r:id="rId6"/>
    <p:sldId id="266" r:id="rId7"/>
    <p:sldId id="263" r:id="rId8"/>
    <p:sldId id="264" r:id="rId9"/>
    <p:sldId id="267" r:id="rId10"/>
    <p:sldId id="268" r:id="rId11"/>
    <p:sldId id="25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6BC72B"/>
    <a:srgbClr val="004266"/>
    <a:srgbClr val="6DD0F5"/>
    <a:srgbClr val="E7F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43"/>
    <p:restoredTop sz="91566"/>
  </p:normalViewPr>
  <p:slideViewPr>
    <p:cSldViewPr snapToGrid="0" snapToObjects="1">
      <p:cViewPr>
        <p:scale>
          <a:sx n="84" d="100"/>
          <a:sy n="84" d="100"/>
        </p:scale>
        <p:origin x="536" y="632"/>
      </p:cViewPr>
      <p:guideLst/>
    </p:cSldViewPr>
  </p:slideViewPr>
  <p:notesTextViewPr>
    <p:cViewPr>
      <p:scale>
        <a:sx n="1" d="1"/>
        <a:sy n="1" d="1"/>
      </p:scale>
      <p:origin x="0" y="0"/>
    </p:cViewPr>
  </p:notesTextViewPr>
  <p:notesViewPr>
    <p:cSldViewPr snapToGrid="0" snapToObjects="1">
      <p:cViewPr varScale="1">
        <p:scale>
          <a:sx n="86" d="100"/>
          <a:sy n="86" d="100"/>
        </p:scale>
        <p:origin x="2280" y="208"/>
      </p:cViewPr>
      <p:guideLst/>
    </p:cSldViewPr>
  </p:notes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handoutMaster" Target="handoutMasters/handout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C2902C-4FB2-7744-A261-7BDE0500F794}" type="datetimeFigureOut">
              <a:rPr lang="en-US" smtClean="0"/>
              <a:t>7/29/16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99EFE8E-AFEE-424C-9DFC-15C5728FD737}" type="slidenum">
              <a:rPr lang="en-US" smtClean="0"/>
              <a:t>‹#›</a:t>
            </a:fld>
            <a:endParaRPr lang="en-US"/>
          </a:p>
        </p:txBody>
      </p:sp>
    </p:spTree>
    <p:extLst>
      <p:ext uri="{BB962C8B-B14F-4D97-AF65-F5344CB8AC3E}">
        <p14:creationId xmlns:p14="http://schemas.microsoft.com/office/powerpoint/2010/main" val="19422446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9FA48A-B2CF-B149-809D-921E97708ACE}" type="datetimeFigureOut">
              <a:rPr lang="en-US" smtClean="0"/>
              <a:t>7/29/16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79743F-1E9D-0144-BBBE-236C5E016C4D}" type="slidenum">
              <a:rPr lang="en-US" smtClean="0"/>
              <a:t>‹#›</a:t>
            </a:fld>
            <a:endParaRPr lang="en-US"/>
          </a:p>
        </p:txBody>
      </p:sp>
    </p:spTree>
    <p:extLst>
      <p:ext uri="{BB962C8B-B14F-4D97-AF65-F5344CB8AC3E}">
        <p14:creationId xmlns:p14="http://schemas.microsoft.com/office/powerpoint/2010/main" val="185288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xfrm>
            <a:off x="406400" y="698500"/>
            <a:ext cx="61976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tLang="en-US">
              <a:ea typeface="MS PGothic" charset="-128"/>
            </a:endParaRPr>
          </a:p>
        </p:txBody>
      </p:sp>
      <p:sp>
        <p:nvSpPr>
          <p:cNvPr id="8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ヒラギノ角ゴ Pro W3" charset="-128"/>
              </a:defRPr>
            </a:lvl1pPr>
            <a:lvl2pPr marL="742950" indent="-285750">
              <a:defRPr>
                <a:solidFill>
                  <a:schemeClr val="tx1"/>
                </a:solidFill>
                <a:latin typeface="Arial" charset="0"/>
                <a:ea typeface="ヒラギノ角ゴ Pro W3" charset="-128"/>
              </a:defRPr>
            </a:lvl2pPr>
            <a:lvl3pPr marL="1143000" indent="-228600">
              <a:defRPr>
                <a:solidFill>
                  <a:schemeClr val="tx1"/>
                </a:solidFill>
                <a:latin typeface="Arial" charset="0"/>
                <a:ea typeface="ヒラギノ角ゴ Pro W3" charset="-128"/>
              </a:defRPr>
            </a:lvl3pPr>
            <a:lvl4pPr marL="1600200" indent="-228600">
              <a:defRPr>
                <a:solidFill>
                  <a:schemeClr val="tx1"/>
                </a:solidFill>
                <a:latin typeface="Arial" charset="0"/>
                <a:ea typeface="ヒラギノ角ゴ Pro W3" charset="-128"/>
              </a:defRPr>
            </a:lvl4pPr>
            <a:lvl5pPr marL="2057400" indent="-228600">
              <a:defRPr>
                <a:solidFill>
                  <a:schemeClr val="tx1"/>
                </a:solidFill>
                <a:latin typeface="Arial" charset="0"/>
                <a:ea typeface="ヒラギノ角ゴ Pro W3" charset="-128"/>
              </a:defRPr>
            </a:lvl5pPr>
            <a:lvl6pPr marL="2514600" indent="-228600" eaLnBrk="0" fontAlgn="base" hangingPunct="0">
              <a:spcBef>
                <a:spcPct val="0"/>
              </a:spcBef>
              <a:spcAft>
                <a:spcPct val="0"/>
              </a:spcAft>
              <a:defRPr>
                <a:solidFill>
                  <a:schemeClr val="tx1"/>
                </a:solidFill>
                <a:latin typeface="Arial" charset="0"/>
                <a:ea typeface="ヒラギノ角ゴ Pro W3" charset="-128"/>
              </a:defRPr>
            </a:lvl6pPr>
            <a:lvl7pPr marL="2971800" indent="-228600" eaLnBrk="0" fontAlgn="base" hangingPunct="0">
              <a:spcBef>
                <a:spcPct val="0"/>
              </a:spcBef>
              <a:spcAft>
                <a:spcPct val="0"/>
              </a:spcAft>
              <a:defRPr>
                <a:solidFill>
                  <a:schemeClr val="tx1"/>
                </a:solidFill>
                <a:latin typeface="Arial" charset="0"/>
                <a:ea typeface="ヒラギノ角ゴ Pro W3" charset="-128"/>
              </a:defRPr>
            </a:lvl7pPr>
            <a:lvl8pPr marL="3429000" indent="-228600" eaLnBrk="0" fontAlgn="base" hangingPunct="0">
              <a:spcBef>
                <a:spcPct val="0"/>
              </a:spcBef>
              <a:spcAft>
                <a:spcPct val="0"/>
              </a:spcAft>
              <a:defRPr>
                <a:solidFill>
                  <a:schemeClr val="tx1"/>
                </a:solidFill>
                <a:latin typeface="Arial" charset="0"/>
                <a:ea typeface="ヒラギノ角ゴ Pro W3" charset="-128"/>
              </a:defRPr>
            </a:lvl8pPr>
            <a:lvl9pPr marL="3886200" indent="-228600" eaLnBrk="0" fontAlgn="base" hangingPunct="0">
              <a:spcBef>
                <a:spcPct val="0"/>
              </a:spcBef>
              <a:spcAft>
                <a:spcPct val="0"/>
              </a:spcAft>
              <a:defRPr>
                <a:solidFill>
                  <a:schemeClr val="tx1"/>
                </a:solidFill>
                <a:latin typeface="Arial" charset="0"/>
                <a:ea typeface="ヒラギノ角ゴ Pro W3" charset="-128"/>
              </a:defRPr>
            </a:lvl9pPr>
          </a:lstStyle>
          <a:p>
            <a:fld id="{F3C3BAE5-FFA2-3D41-A452-5EB353E058DF}" type="slidenum">
              <a:rPr lang="en-US" altLang="en-US"/>
              <a:pPr/>
              <a:t>1</a:t>
            </a:fld>
            <a:endParaRPr lang="en-US" altLang="en-US"/>
          </a:p>
        </p:txBody>
      </p:sp>
    </p:spTree>
    <p:extLst>
      <p:ext uri="{BB962C8B-B14F-4D97-AF65-F5344CB8AC3E}">
        <p14:creationId xmlns:p14="http://schemas.microsoft.com/office/powerpoint/2010/main" val="14519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INSPIRATION (1): </a:t>
            </a:r>
            <a:r>
              <a:rPr lang="en-US" dirty="0" smtClean="0"/>
              <a:t>Facts – mental healthcare costs</a:t>
            </a:r>
            <a:r>
              <a:rPr lang="en-US" baseline="0" dirty="0" smtClean="0"/>
              <a:t> mostly to outpatient care and prescription drugs, access is poor &amp; most people do not think they need a psychologist or mental health provider, recent federal legislation requires more expansive coverage of mental health (preventative?)</a:t>
            </a:r>
            <a:endParaRPr lang="en-US" dirty="0" smtClean="0"/>
          </a:p>
        </p:txBody>
      </p:sp>
      <p:sp>
        <p:nvSpPr>
          <p:cNvPr id="4" name="Slide Number Placeholder 3"/>
          <p:cNvSpPr>
            <a:spLocks noGrp="1"/>
          </p:cNvSpPr>
          <p:nvPr>
            <p:ph type="sldNum" sz="quarter" idx="10"/>
          </p:nvPr>
        </p:nvSpPr>
        <p:spPr/>
        <p:txBody>
          <a:bodyPr/>
          <a:lstStyle/>
          <a:p>
            <a:fld id="{7679743F-1E9D-0144-BBBE-236C5E016C4D}" type="slidenum">
              <a:rPr lang="en-US" smtClean="0"/>
              <a:t>2</a:t>
            </a:fld>
            <a:endParaRPr lang="en-US"/>
          </a:p>
        </p:txBody>
      </p:sp>
    </p:spTree>
    <p:extLst>
      <p:ext uri="{BB962C8B-B14F-4D97-AF65-F5344CB8AC3E}">
        <p14:creationId xmlns:p14="http://schemas.microsoft.com/office/powerpoint/2010/main" val="1734518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smtClean="0"/>
              <a:t>INSPIRATION (2):</a:t>
            </a:r>
            <a:endParaRPr lang="en-US" dirty="0" smtClean="0"/>
          </a:p>
        </p:txBody>
      </p:sp>
      <p:sp>
        <p:nvSpPr>
          <p:cNvPr id="4" name="Slide Number Placeholder 3"/>
          <p:cNvSpPr>
            <a:spLocks noGrp="1"/>
          </p:cNvSpPr>
          <p:nvPr>
            <p:ph type="sldNum" sz="quarter" idx="10"/>
          </p:nvPr>
        </p:nvSpPr>
        <p:spPr/>
        <p:txBody>
          <a:bodyPr/>
          <a:lstStyle/>
          <a:p>
            <a:fld id="{7679743F-1E9D-0144-BBBE-236C5E016C4D}" type="slidenum">
              <a:rPr lang="en-US" smtClean="0"/>
              <a:t>3</a:t>
            </a:fld>
            <a:endParaRPr lang="en-US"/>
          </a:p>
        </p:txBody>
      </p:sp>
    </p:spTree>
    <p:extLst>
      <p:ext uri="{BB962C8B-B14F-4D97-AF65-F5344CB8AC3E}">
        <p14:creationId xmlns:p14="http://schemas.microsoft.com/office/powerpoint/2010/main" val="1677555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IT DOES:</a:t>
            </a:r>
          </a:p>
          <a:p>
            <a:endParaRPr lang="en-US" dirty="0"/>
          </a:p>
        </p:txBody>
      </p:sp>
      <p:sp>
        <p:nvSpPr>
          <p:cNvPr id="4" name="Slide Number Placeholder 3"/>
          <p:cNvSpPr>
            <a:spLocks noGrp="1"/>
          </p:cNvSpPr>
          <p:nvPr>
            <p:ph type="sldNum" sz="quarter" idx="10"/>
          </p:nvPr>
        </p:nvSpPr>
        <p:spPr/>
        <p:txBody>
          <a:bodyPr/>
          <a:lstStyle/>
          <a:p>
            <a:fld id="{7679743F-1E9D-0144-BBBE-236C5E016C4D}" type="slidenum">
              <a:rPr lang="en-US" smtClean="0"/>
              <a:t>4</a:t>
            </a:fld>
            <a:endParaRPr lang="en-US"/>
          </a:p>
        </p:txBody>
      </p:sp>
    </p:spTree>
    <p:extLst>
      <p:ext uri="{BB962C8B-B14F-4D97-AF65-F5344CB8AC3E}">
        <p14:creationId xmlns:p14="http://schemas.microsoft.com/office/powerpoint/2010/main" val="1217859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IT WAS BUILT:</a:t>
            </a:r>
          </a:p>
          <a:p>
            <a:endParaRPr lang="en-US" dirty="0"/>
          </a:p>
        </p:txBody>
      </p:sp>
      <p:sp>
        <p:nvSpPr>
          <p:cNvPr id="4" name="Slide Number Placeholder 3"/>
          <p:cNvSpPr>
            <a:spLocks noGrp="1"/>
          </p:cNvSpPr>
          <p:nvPr>
            <p:ph type="sldNum" sz="quarter" idx="10"/>
          </p:nvPr>
        </p:nvSpPr>
        <p:spPr/>
        <p:txBody>
          <a:bodyPr/>
          <a:lstStyle/>
          <a:p>
            <a:fld id="{7679743F-1E9D-0144-BBBE-236C5E016C4D}" type="slidenum">
              <a:rPr lang="en-US" smtClean="0"/>
              <a:t>5</a:t>
            </a:fld>
            <a:endParaRPr lang="en-US"/>
          </a:p>
        </p:txBody>
      </p:sp>
    </p:spTree>
    <p:extLst>
      <p:ext uri="{BB962C8B-B14F-4D97-AF65-F5344CB8AC3E}">
        <p14:creationId xmlns:p14="http://schemas.microsoft.com/office/powerpoint/2010/main" val="1412412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WE PLAN TO SELL IT:</a:t>
            </a:r>
          </a:p>
          <a:p>
            <a:endParaRPr lang="en-US" dirty="0"/>
          </a:p>
        </p:txBody>
      </p:sp>
      <p:sp>
        <p:nvSpPr>
          <p:cNvPr id="4" name="Slide Number Placeholder 3"/>
          <p:cNvSpPr>
            <a:spLocks noGrp="1"/>
          </p:cNvSpPr>
          <p:nvPr>
            <p:ph type="sldNum" sz="quarter" idx="10"/>
          </p:nvPr>
        </p:nvSpPr>
        <p:spPr/>
        <p:txBody>
          <a:bodyPr/>
          <a:lstStyle/>
          <a:p>
            <a:fld id="{7679743F-1E9D-0144-BBBE-236C5E016C4D}" type="slidenum">
              <a:rPr lang="en-US" smtClean="0"/>
              <a:t>7</a:t>
            </a:fld>
            <a:endParaRPr lang="en-US"/>
          </a:p>
        </p:txBody>
      </p:sp>
    </p:spTree>
    <p:extLst>
      <p:ext uri="{BB962C8B-B14F-4D97-AF65-F5344CB8AC3E}">
        <p14:creationId xmlns:p14="http://schemas.microsoft.com/office/powerpoint/2010/main" val="1724236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ICING ON THE CAKE:</a:t>
            </a:r>
            <a:endParaRPr lang="en-US" dirty="0"/>
          </a:p>
        </p:txBody>
      </p:sp>
      <p:sp>
        <p:nvSpPr>
          <p:cNvPr id="4" name="Slide Number Placeholder 3"/>
          <p:cNvSpPr>
            <a:spLocks noGrp="1"/>
          </p:cNvSpPr>
          <p:nvPr>
            <p:ph type="sldNum" sz="quarter" idx="10"/>
          </p:nvPr>
        </p:nvSpPr>
        <p:spPr/>
        <p:txBody>
          <a:bodyPr/>
          <a:lstStyle/>
          <a:p>
            <a:fld id="{7679743F-1E9D-0144-BBBE-236C5E016C4D}" type="slidenum">
              <a:rPr lang="en-US" smtClean="0"/>
              <a:t>8</a:t>
            </a:fld>
            <a:endParaRPr lang="en-US"/>
          </a:p>
        </p:txBody>
      </p:sp>
    </p:spTree>
    <p:extLst>
      <p:ext uri="{BB962C8B-B14F-4D97-AF65-F5344CB8AC3E}">
        <p14:creationId xmlns:p14="http://schemas.microsoft.com/office/powerpoint/2010/main" val="20772921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Internal_logo_standard.png"/>
          <p:cNvPicPr>
            <a:picLocks noChangeAspect="1"/>
          </p:cNvPicPr>
          <p:nvPr userDrawn="1"/>
        </p:nvPicPr>
        <p:blipFill>
          <a:blip r:embed="rId2">
            <a:extLst>
              <a:ext uri="{28A0092B-C50C-407E-A947-70E740481C1C}">
                <a14:useLocalDpi xmlns:a14="http://schemas.microsoft.com/office/drawing/2010/main" val="0"/>
              </a:ext>
            </a:extLst>
          </a:blip>
          <a:srcRect t="12044" r="44701" b="3400"/>
          <a:stretch>
            <a:fillRect/>
          </a:stretch>
        </p:blipFill>
        <p:spPr bwMode="auto">
          <a:xfrm>
            <a:off x="6197600" y="0"/>
            <a:ext cx="60452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IBM_logo_green.png" descr="IBM_logo_green"/>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09601" y="6153149"/>
            <a:ext cx="817033" cy="307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6" name="watsonhealth-inline-color-pos.png" descr="watsonhealth-inline-color-pos.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09600" y="457200"/>
            <a:ext cx="3490384" cy="307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18434" name="Rectangle 2"/>
          <p:cNvSpPr>
            <a:spLocks noGrp="1" noChangeArrowheads="1"/>
          </p:cNvSpPr>
          <p:nvPr>
            <p:ph type="ctrTitle"/>
          </p:nvPr>
        </p:nvSpPr>
        <p:spPr>
          <a:xfrm>
            <a:off x="609600" y="2130426"/>
            <a:ext cx="6705600" cy="1470025"/>
          </a:xfrm>
        </p:spPr>
        <p:txBody>
          <a:bodyPr anchor="b"/>
          <a:lstStyle>
            <a:lvl1pPr>
              <a:lnSpc>
                <a:spcPct val="90000"/>
              </a:lnSpc>
              <a:defRPr sz="4000"/>
            </a:lvl1pPr>
          </a:lstStyle>
          <a:p>
            <a:r>
              <a:rPr lang="en-US"/>
              <a:t>Click to edit Master title style</a:t>
            </a:r>
          </a:p>
        </p:txBody>
      </p:sp>
      <p:sp>
        <p:nvSpPr>
          <p:cNvPr id="18435" name="Rectangle 3"/>
          <p:cNvSpPr>
            <a:spLocks noGrp="1" noChangeArrowheads="1"/>
          </p:cNvSpPr>
          <p:nvPr>
            <p:ph type="subTitle" idx="1"/>
          </p:nvPr>
        </p:nvSpPr>
        <p:spPr>
          <a:xfrm>
            <a:off x="609600" y="3886200"/>
            <a:ext cx="6705600" cy="1752600"/>
          </a:xfrm>
        </p:spPr>
        <p:txBody>
          <a:bodyPr/>
          <a:lstStyle>
            <a:lvl1pPr marL="0" indent="0">
              <a:buFontTx/>
              <a:buNone/>
              <a:defRPr sz="1800" b="1">
                <a:solidFill>
                  <a:srgbClr val="00B2F2"/>
                </a:solidFill>
              </a:defRPr>
            </a:lvl1pPr>
          </a:lstStyle>
          <a:p>
            <a:r>
              <a:rPr lang="en-US"/>
              <a:t>Click to edit Master subtitle style</a:t>
            </a:r>
          </a:p>
        </p:txBody>
      </p:sp>
    </p:spTree>
    <p:extLst>
      <p:ext uri="{BB962C8B-B14F-4D97-AF65-F5344CB8AC3E}">
        <p14:creationId xmlns:p14="http://schemas.microsoft.com/office/powerpoint/2010/main" val="68131393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en-US"/>
              <a:t>© 2016 International Business Machines Corporation</a:t>
            </a:r>
          </a:p>
        </p:txBody>
      </p:sp>
      <p:sp>
        <p:nvSpPr>
          <p:cNvPr id="5" name="Rectangle 6"/>
          <p:cNvSpPr>
            <a:spLocks noGrp="1" noChangeArrowheads="1"/>
          </p:cNvSpPr>
          <p:nvPr>
            <p:ph type="sldNum" sz="quarter" idx="11"/>
          </p:nvPr>
        </p:nvSpPr>
        <p:spPr>
          <a:ln/>
        </p:spPr>
        <p:txBody>
          <a:bodyPr/>
          <a:lstStyle>
            <a:lvl1pPr>
              <a:defRPr/>
            </a:lvl1pPr>
          </a:lstStyle>
          <a:p>
            <a:pPr>
              <a:defRPr/>
            </a:pPr>
            <a:fld id="{2F759FEC-FBE7-B843-8FDB-91306376F3A7}" type="slidenum">
              <a:rPr lang="en-US" altLang="en-US"/>
              <a:pPr>
                <a:defRPr/>
              </a:pPr>
              <a:t>‹#›</a:t>
            </a:fld>
            <a:endParaRPr lang="en-US" altLang="en-US"/>
          </a:p>
        </p:txBody>
      </p:sp>
    </p:spTree>
    <p:extLst>
      <p:ext uri="{BB962C8B-B14F-4D97-AF65-F5344CB8AC3E}">
        <p14:creationId xmlns:p14="http://schemas.microsoft.com/office/powerpoint/2010/main" val="120897779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022351"/>
            <a:ext cx="2743200" cy="510381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022351"/>
            <a:ext cx="8026400" cy="51038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en-US"/>
              <a:t>© 2016 International Business Machines Corporation</a:t>
            </a:r>
          </a:p>
        </p:txBody>
      </p:sp>
      <p:sp>
        <p:nvSpPr>
          <p:cNvPr id="5" name="Rectangle 6"/>
          <p:cNvSpPr>
            <a:spLocks noGrp="1" noChangeArrowheads="1"/>
          </p:cNvSpPr>
          <p:nvPr>
            <p:ph type="sldNum" sz="quarter" idx="11"/>
          </p:nvPr>
        </p:nvSpPr>
        <p:spPr>
          <a:ln/>
        </p:spPr>
        <p:txBody>
          <a:bodyPr/>
          <a:lstStyle>
            <a:lvl1pPr>
              <a:defRPr/>
            </a:lvl1pPr>
          </a:lstStyle>
          <a:p>
            <a:pPr>
              <a:defRPr/>
            </a:pPr>
            <a:fld id="{F6DDCB48-4341-5847-9189-23706F078B76}" type="slidenum">
              <a:rPr lang="en-US" altLang="en-US"/>
              <a:pPr>
                <a:defRPr/>
              </a:pPr>
              <a:t>‹#›</a:t>
            </a:fld>
            <a:endParaRPr lang="en-US" altLang="en-US"/>
          </a:p>
        </p:txBody>
      </p:sp>
    </p:spTree>
    <p:extLst>
      <p:ext uri="{BB962C8B-B14F-4D97-AF65-F5344CB8AC3E}">
        <p14:creationId xmlns:p14="http://schemas.microsoft.com/office/powerpoint/2010/main" val="14710750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hart" preserve="1">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609600" y="1022350"/>
            <a:ext cx="10972800" cy="427038"/>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2286001"/>
            <a:ext cx="2489200" cy="3840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hart Placeholder 3"/>
          <p:cNvSpPr>
            <a:spLocks noGrp="1"/>
          </p:cNvSpPr>
          <p:nvPr>
            <p:ph type="chart" sz="half" idx="2"/>
          </p:nvPr>
        </p:nvSpPr>
        <p:spPr>
          <a:xfrm>
            <a:off x="3302000" y="2286001"/>
            <a:ext cx="2489200" cy="3840163"/>
          </a:xfrm>
        </p:spPr>
        <p:txBody>
          <a:bodyPr/>
          <a:lstStyle/>
          <a:p>
            <a:pPr lvl="0"/>
            <a:endParaRPr lang="en-US" noProof="0" dirty="0" smtClean="0"/>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en-US"/>
              <a:t>© 2016 International Business Machines Corporation</a:t>
            </a:r>
          </a:p>
        </p:txBody>
      </p:sp>
      <p:sp>
        <p:nvSpPr>
          <p:cNvPr id="6" name="Rectangle 6"/>
          <p:cNvSpPr>
            <a:spLocks noGrp="1" noChangeArrowheads="1"/>
          </p:cNvSpPr>
          <p:nvPr>
            <p:ph type="sldNum" sz="quarter" idx="11"/>
          </p:nvPr>
        </p:nvSpPr>
        <p:spPr>
          <a:ln/>
        </p:spPr>
        <p:txBody>
          <a:bodyPr/>
          <a:lstStyle>
            <a:lvl1pPr>
              <a:defRPr/>
            </a:lvl1pPr>
          </a:lstStyle>
          <a:p>
            <a:pPr>
              <a:defRPr/>
            </a:pPr>
            <a:fld id="{10EE1EDB-29D2-EB4A-B50C-E624FDE691FF}" type="slidenum">
              <a:rPr lang="en-US" altLang="en-US"/>
              <a:pPr>
                <a:defRPr/>
              </a:pPr>
              <a:t>‹#›</a:t>
            </a:fld>
            <a:endParaRPr lang="en-US" altLang="en-US"/>
          </a:p>
        </p:txBody>
      </p:sp>
    </p:spTree>
    <p:extLst>
      <p:ext uri="{BB962C8B-B14F-4D97-AF65-F5344CB8AC3E}">
        <p14:creationId xmlns:p14="http://schemas.microsoft.com/office/powerpoint/2010/main" val="36350633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815551"/>
            <a:ext cx="5181600" cy="4310085"/>
          </a:xfrm>
        </p:spPr>
        <p:txBody>
          <a:bodyPr/>
          <a:lstStyle>
            <a:lvl1pPr>
              <a:defRPr sz="1800"/>
            </a:lvl1pPr>
            <a:lvl3pPr>
              <a:defRPr sz="1600"/>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6"/>
          <p:cNvSpPr>
            <a:spLocks noGrp="1"/>
          </p:cNvSpPr>
          <p:nvPr>
            <p:ph type="title"/>
          </p:nvPr>
        </p:nvSpPr>
        <p:spPr/>
        <p:txBody>
          <a:bodyPr/>
          <a:lstStyle/>
          <a:p>
            <a:r>
              <a:rPr lang="en-US" smtClean="0"/>
              <a:t>Click to edit Master title style</a:t>
            </a:r>
            <a:endParaRPr lang="en-US"/>
          </a:p>
        </p:txBody>
      </p:sp>
      <p:sp>
        <p:nvSpPr>
          <p:cNvPr id="4" name="Rectangle 6"/>
          <p:cNvSpPr>
            <a:spLocks noGrp="1" noChangeArrowheads="1"/>
          </p:cNvSpPr>
          <p:nvPr>
            <p:ph type="sldNum" sz="quarter" idx="10"/>
          </p:nvPr>
        </p:nvSpPr>
        <p:spPr>
          <a:extLst>
            <a:ext uri="{FAA26D3D-D897-4be2-8F04-BA451C77F1D7}">
              <ma14:placeholderFlag xmlns:ma14="http://schemas.microsoft.com/office/mac/drawingml/2011/main" val="1"/>
            </a:ext>
            <a:ext uri="{909E8E84-426E-40dd-AFC4-6F175D3DCCD1}"/>
            <a:ext uri="{91240B29-F687-4f45-9708-019B960494DF}"/>
            <a:ext uri="{AF507438-7753-43e0-B8FC-AC1667EBCBE1}"/>
          </a:extLst>
        </p:spPr>
        <p:txBody>
          <a:bodyPr/>
          <a:lstStyle>
            <a:lvl1pPr>
              <a:defRPr/>
            </a:lvl1pPr>
          </a:lstStyle>
          <a:p>
            <a:fld id="{7D1336E3-AEE1-4D9D-9DC5-AB6125E6D0C4}" type="slidenum">
              <a:rPr lang="en-US" altLang="en-US"/>
              <a:pPr/>
              <a:t>‹#›</a:t>
            </a:fld>
            <a:endParaRPr lang="en-US" altLang="en-US" dirty="0"/>
          </a:p>
        </p:txBody>
      </p:sp>
    </p:spTree>
    <p:extLst>
      <p:ext uri="{BB962C8B-B14F-4D97-AF65-F5344CB8AC3E}">
        <p14:creationId xmlns:p14="http://schemas.microsoft.com/office/powerpoint/2010/main" val="605437522"/>
      </p:ext>
    </p:extLst>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a:xfrm>
            <a:off x="101600" y="6477001"/>
            <a:ext cx="7416800" cy="231775"/>
          </a:xfrm>
        </p:spPr>
        <p:txBody>
          <a:bodyPr/>
          <a:lstStyle>
            <a:lvl1pPr>
              <a:defRPr smtClean="0"/>
            </a:lvl1pPr>
          </a:lstStyle>
          <a:p>
            <a:pPr>
              <a:defRPr/>
            </a:pPr>
            <a:r>
              <a:rPr lang="en-US" altLang="en-US"/>
              <a:t>© 2016 International Business Machines Corporation</a:t>
            </a:r>
          </a:p>
        </p:txBody>
      </p:sp>
      <p:sp>
        <p:nvSpPr>
          <p:cNvPr id="5" name="Slide Number Placeholder 4"/>
          <p:cNvSpPr>
            <a:spLocks noGrp="1"/>
          </p:cNvSpPr>
          <p:nvPr>
            <p:ph type="sldNum" sz="quarter" idx="11"/>
          </p:nvPr>
        </p:nvSpPr>
        <p:spPr/>
        <p:txBody>
          <a:bodyPr/>
          <a:lstStyle>
            <a:lvl1pPr>
              <a:defRPr smtClean="0"/>
            </a:lvl1pPr>
          </a:lstStyle>
          <a:p>
            <a:pPr>
              <a:defRPr/>
            </a:pPr>
            <a:fld id="{4FC959EC-2B06-6147-83A2-7A5464216FA6}" type="slidenum">
              <a:rPr lang="en-US" altLang="en-US"/>
              <a:pPr>
                <a:defRPr/>
              </a:pPr>
              <a:t>‹#›</a:t>
            </a:fld>
            <a:endParaRPr lang="en-US" altLang="en-US"/>
          </a:p>
        </p:txBody>
      </p:sp>
    </p:spTree>
    <p:extLst>
      <p:ext uri="{BB962C8B-B14F-4D97-AF65-F5344CB8AC3E}">
        <p14:creationId xmlns:p14="http://schemas.microsoft.com/office/powerpoint/2010/main" val="93550894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en-US"/>
              <a:t>© 2016 International Business Machines Corporation</a:t>
            </a:r>
          </a:p>
        </p:txBody>
      </p:sp>
      <p:sp>
        <p:nvSpPr>
          <p:cNvPr id="5" name="Rectangle 6"/>
          <p:cNvSpPr>
            <a:spLocks noGrp="1" noChangeArrowheads="1"/>
          </p:cNvSpPr>
          <p:nvPr>
            <p:ph type="sldNum" sz="quarter" idx="11"/>
          </p:nvPr>
        </p:nvSpPr>
        <p:spPr>
          <a:ln/>
        </p:spPr>
        <p:txBody>
          <a:bodyPr/>
          <a:lstStyle>
            <a:lvl1pPr>
              <a:defRPr/>
            </a:lvl1pPr>
          </a:lstStyle>
          <a:p>
            <a:pPr>
              <a:defRPr/>
            </a:pPr>
            <a:fld id="{EAC02B81-EF61-1446-8B6D-D521E269B65E}" type="slidenum">
              <a:rPr lang="en-US" altLang="en-US"/>
              <a:pPr>
                <a:defRPr/>
              </a:pPr>
              <a:t>‹#›</a:t>
            </a:fld>
            <a:endParaRPr lang="en-US" altLang="en-US"/>
          </a:p>
        </p:txBody>
      </p:sp>
    </p:spTree>
    <p:extLst>
      <p:ext uri="{BB962C8B-B14F-4D97-AF65-F5344CB8AC3E}">
        <p14:creationId xmlns:p14="http://schemas.microsoft.com/office/powerpoint/2010/main" val="117034583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2286001"/>
            <a:ext cx="2489200" cy="3840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302000" y="2286001"/>
            <a:ext cx="2489200" cy="38401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en-US"/>
              <a:t>© 2016 International Business Machines Corporation</a:t>
            </a:r>
          </a:p>
        </p:txBody>
      </p:sp>
      <p:sp>
        <p:nvSpPr>
          <p:cNvPr id="6" name="Rectangle 6"/>
          <p:cNvSpPr>
            <a:spLocks noGrp="1" noChangeArrowheads="1"/>
          </p:cNvSpPr>
          <p:nvPr>
            <p:ph type="sldNum" sz="quarter" idx="11"/>
          </p:nvPr>
        </p:nvSpPr>
        <p:spPr>
          <a:ln/>
        </p:spPr>
        <p:txBody>
          <a:bodyPr/>
          <a:lstStyle>
            <a:lvl1pPr>
              <a:defRPr/>
            </a:lvl1pPr>
          </a:lstStyle>
          <a:p>
            <a:pPr>
              <a:defRPr/>
            </a:pPr>
            <a:fld id="{7AB6EB24-FAF4-D143-80FF-5E0A4B8593B8}" type="slidenum">
              <a:rPr lang="en-US" altLang="en-US"/>
              <a:pPr>
                <a:defRPr/>
              </a:pPr>
              <a:t>‹#›</a:t>
            </a:fld>
            <a:endParaRPr lang="en-US" altLang="en-US"/>
          </a:p>
        </p:txBody>
      </p:sp>
    </p:spTree>
    <p:extLst>
      <p:ext uri="{BB962C8B-B14F-4D97-AF65-F5344CB8AC3E}">
        <p14:creationId xmlns:p14="http://schemas.microsoft.com/office/powerpoint/2010/main" val="107044972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en-US" altLang="en-US"/>
              <a:t>© 2016 International Business Machines Corporation</a:t>
            </a:r>
          </a:p>
        </p:txBody>
      </p:sp>
      <p:sp>
        <p:nvSpPr>
          <p:cNvPr id="8" name="Rectangle 6"/>
          <p:cNvSpPr>
            <a:spLocks noGrp="1" noChangeArrowheads="1"/>
          </p:cNvSpPr>
          <p:nvPr>
            <p:ph type="sldNum" sz="quarter" idx="11"/>
          </p:nvPr>
        </p:nvSpPr>
        <p:spPr>
          <a:ln/>
        </p:spPr>
        <p:txBody>
          <a:bodyPr/>
          <a:lstStyle>
            <a:lvl1pPr>
              <a:defRPr/>
            </a:lvl1pPr>
          </a:lstStyle>
          <a:p>
            <a:pPr>
              <a:defRPr/>
            </a:pPr>
            <a:fld id="{5145B04D-CA53-C547-A997-061582598050}" type="slidenum">
              <a:rPr lang="en-US" altLang="en-US"/>
              <a:pPr>
                <a:defRPr/>
              </a:pPr>
              <a:t>‹#›</a:t>
            </a:fld>
            <a:endParaRPr lang="en-US" altLang="en-US"/>
          </a:p>
        </p:txBody>
      </p:sp>
    </p:spTree>
    <p:extLst>
      <p:ext uri="{BB962C8B-B14F-4D97-AF65-F5344CB8AC3E}">
        <p14:creationId xmlns:p14="http://schemas.microsoft.com/office/powerpoint/2010/main" val="132888309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r>
              <a:rPr lang="en-US" altLang="en-US"/>
              <a:t>© 2016 International Business Machines Corporation</a:t>
            </a:r>
          </a:p>
        </p:txBody>
      </p:sp>
      <p:sp>
        <p:nvSpPr>
          <p:cNvPr id="4" name="Rectangle 6"/>
          <p:cNvSpPr>
            <a:spLocks noGrp="1" noChangeArrowheads="1"/>
          </p:cNvSpPr>
          <p:nvPr>
            <p:ph type="sldNum" sz="quarter" idx="11"/>
          </p:nvPr>
        </p:nvSpPr>
        <p:spPr>
          <a:ln/>
        </p:spPr>
        <p:txBody>
          <a:bodyPr/>
          <a:lstStyle>
            <a:lvl1pPr>
              <a:defRPr/>
            </a:lvl1pPr>
          </a:lstStyle>
          <a:p>
            <a:pPr>
              <a:defRPr/>
            </a:pPr>
            <a:fld id="{A12C6BE0-4E83-8A4A-8845-9584226467DF}" type="slidenum">
              <a:rPr lang="en-US" altLang="en-US"/>
              <a:pPr>
                <a:defRPr/>
              </a:pPr>
              <a:t>‹#›</a:t>
            </a:fld>
            <a:endParaRPr lang="en-US" altLang="en-US"/>
          </a:p>
        </p:txBody>
      </p:sp>
    </p:spTree>
    <p:extLst>
      <p:ext uri="{BB962C8B-B14F-4D97-AF65-F5344CB8AC3E}">
        <p14:creationId xmlns:p14="http://schemas.microsoft.com/office/powerpoint/2010/main" val="161935188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ltLang="en-US"/>
              <a:t>© 2016 International Business Machines Corporation</a:t>
            </a:r>
          </a:p>
        </p:txBody>
      </p:sp>
      <p:sp>
        <p:nvSpPr>
          <p:cNvPr id="3" name="Rectangle 6"/>
          <p:cNvSpPr>
            <a:spLocks noGrp="1" noChangeArrowheads="1"/>
          </p:cNvSpPr>
          <p:nvPr>
            <p:ph type="sldNum" sz="quarter" idx="11"/>
          </p:nvPr>
        </p:nvSpPr>
        <p:spPr>
          <a:ln/>
        </p:spPr>
        <p:txBody>
          <a:bodyPr/>
          <a:lstStyle>
            <a:lvl1pPr>
              <a:defRPr/>
            </a:lvl1pPr>
          </a:lstStyle>
          <a:p>
            <a:pPr>
              <a:defRPr/>
            </a:pPr>
            <a:fld id="{D53BB849-5AAB-154F-921B-7CF72993DBC6}" type="slidenum">
              <a:rPr lang="en-US" altLang="en-US"/>
              <a:pPr>
                <a:defRPr/>
              </a:pPr>
              <a:t>‹#›</a:t>
            </a:fld>
            <a:endParaRPr lang="en-US" altLang="en-US"/>
          </a:p>
        </p:txBody>
      </p:sp>
    </p:spTree>
    <p:extLst>
      <p:ext uri="{BB962C8B-B14F-4D97-AF65-F5344CB8AC3E}">
        <p14:creationId xmlns:p14="http://schemas.microsoft.com/office/powerpoint/2010/main" val="196557315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en-US"/>
              <a:t>© 2016 International Business Machines Corporation</a:t>
            </a:r>
          </a:p>
        </p:txBody>
      </p:sp>
      <p:sp>
        <p:nvSpPr>
          <p:cNvPr id="6" name="Rectangle 6"/>
          <p:cNvSpPr>
            <a:spLocks noGrp="1" noChangeArrowheads="1"/>
          </p:cNvSpPr>
          <p:nvPr>
            <p:ph type="sldNum" sz="quarter" idx="11"/>
          </p:nvPr>
        </p:nvSpPr>
        <p:spPr>
          <a:ln/>
        </p:spPr>
        <p:txBody>
          <a:bodyPr/>
          <a:lstStyle>
            <a:lvl1pPr>
              <a:defRPr/>
            </a:lvl1pPr>
          </a:lstStyle>
          <a:p>
            <a:pPr>
              <a:defRPr/>
            </a:pPr>
            <a:fld id="{E9A4D280-549A-C049-83E6-01FFD6F2680C}" type="slidenum">
              <a:rPr lang="en-US" altLang="en-US"/>
              <a:pPr>
                <a:defRPr/>
              </a:pPr>
              <a:t>‹#›</a:t>
            </a:fld>
            <a:endParaRPr lang="en-US" altLang="en-US"/>
          </a:p>
        </p:txBody>
      </p:sp>
    </p:spTree>
    <p:extLst>
      <p:ext uri="{BB962C8B-B14F-4D97-AF65-F5344CB8AC3E}">
        <p14:creationId xmlns:p14="http://schemas.microsoft.com/office/powerpoint/2010/main" val="165020377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en-US"/>
              <a:t>© 2016 International Business Machines Corporation</a:t>
            </a:r>
          </a:p>
        </p:txBody>
      </p:sp>
      <p:sp>
        <p:nvSpPr>
          <p:cNvPr id="6" name="Rectangle 6"/>
          <p:cNvSpPr>
            <a:spLocks noGrp="1" noChangeArrowheads="1"/>
          </p:cNvSpPr>
          <p:nvPr>
            <p:ph type="sldNum" sz="quarter" idx="11"/>
          </p:nvPr>
        </p:nvSpPr>
        <p:spPr>
          <a:ln/>
        </p:spPr>
        <p:txBody>
          <a:bodyPr/>
          <a:lstStyle>
            <a:lvl1pPr>
              <a:defRPr/>
            </a:lvl1pPr>
          </a:lstStyle>
          <a:p>
            <a:pPr>
              <a:defRPr/>
            </a:pPr>
            <a:fld id="{E301066F-F936-E245-BF69-525AC73DF31E}" type="slidenum">
              <a:rPr lang="en-US" altLang="en-US"/>
              <a:pPr>
                <a:defRPr/>
              </a:pPr>
              <a:t>‹#›</a:t>
            </a:fld>
            <a:endParaRPr lang="en-US" altLang="en-US"/>
          </a:p>
        </p:txBody>
      </p:sp>
    </p:spTree>
    <p:extLst>
      <p:ext uri="{BB962C8B-B14F-4D97-AF65-F5344CB8AC3E}">
        <p14:creationId xmlns:p14="http://schemas.microsoft.com/office/powerpoint/2010/main" val="146145058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 Id="rId16"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1022350"/>
            <a:ext cx="109728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609600" y="2286001"/>
            <a:ext cx="5181600" cy="3840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US" altLang="en-US"/>
              <a:t>Click to edit Master text styles</a:t>
            </a:r>
          </a:p>
          <a:p>
            <a:pPr lvl="0"/>
            <a:r>
              <a:rPr lang="en-US" altLang="en-US"/>
              <a:t>Second level</a:t>
            </a:r>
          </a:p>
          <a:p>
            <a:pPr lvl="1"/>
            <a:r>
              <a:rPr lang="en-US" altLang="en-US"/>
              <a:t>Third level</a:t>
            </a:r>
          </a:p>
        </p:txBody>
      </p:sp>
      <p:sp>
        <p:nvSpPr>
          <p:cNvPr id="17413" name="Rectangle 5"/>
          <p:cNvSpPr>
            <a:spLocks noGrp="1" noChangeArrowheads="1"/>
          </p:cNvSpPr>
          <p:nvPr>
            <p:ph type="ftr" sz="quarter" idx="3"/>
          </p:nvPr>
        </p:nvSpPr>
        <p:spPr bwMode="auto">
          <a:xfrm>
            <a:off x="609600" y="6473826"/>
            <a:ext cx="7416800"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100" smtClean="0">
                <a:solidFill>
                  <a:srgbClr val="004266"/>
                </a:solidFill>
                <a:latin typeface="Arial" panose="020B0604020202020204" pitchFamily="34" charset="0"/>
                <a:ea typeface="ヒラギノ角ゴ Pro W3" pitchFamily="2" charset="-128"/>
              </a:defRPr>
            </a:lvl1pPr>
          </a:lstStyle>
          <a:p>
            <a:pPr>
              <a:defRPr/>
            </a:pPr>
            <a:r>
              <a:rPr lang="en-US" altLang="en-US"/>
              <a:t>© 2016 International Business Machines Corporation</a:t>
            </a:r>
          </a:p>
        </p:txBody>
      </p:sp>
      <p:sp>
        <p:nvSpPr>
          <p:cNvPr id="17414" name="Rectangle 6"/>
          <p:cNvSpPr>
            <a:spLocks noGrp="1" noChangeArrowheads="1"/>
          </p:cNvSpPr>
          <p:nvPr>
            <p:ph type="sldNum" sz="quarter" idx="4"/>
          </p:nvPr>
        </p:nvSpPr>
        <p:spPr bwMode="auto">
          <a:xfrm>
            <a:off x="8737600" y="6473826"/>
            <a:ext cx="2844800"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100" smtClean="0">
                <a:solidFill>
                  <a:srgbClr val="004266"/>
                </a:solidFill>
                <a:latin typeface="Arial" panose="020B0604020202020204" pitchFamily="34" charset="0"/>
                <a:ea typeface="ヒラギノ角ゴ Pro W3" pitchFamily="2" charset="-128"/>
              </a:defRPr>
            </a:lvl1pPr>
          </a:lstStyle>
          <a:p>
            <a:pPr>
              <a:defRPr/>
            </a:pPr>
            <a:fld id="{26ED5BB1-15F2-3843-B094-6E2E20E6C4E4}" type="slidenum">
              <a:rPr lang="en-US" altLang="en-US"/>
              <a:pPr>
                <a:defRPr/>
              </a:pPr>
              <a:t>‹#›</a:t>
            </a:fld>
            <a:endParaRPr lang="en-US" altLang="en-US"/>
          </a:p>
        </p:txBody>
      </p:sp>
      <p:sp>
        <p:nvSpPr>
          <p:cNvPr id="1030" name="Line 9"/>
          <p:cNvSpPr>
            <a:spLocks noChangeShapeType="1"/>
          </p:cNvSpPr>
          <p:nvPr userDrawn="1"/>
        </p:nvSpPr>
        <p:spPr bwMode="auto">
          <a:xfrm>
            <a:off x="609600" y="838200"/>
            <a:ext cx="11074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800"/>
          </a:p>
        </p:txBody>
      </p:sp>
      <p:sp>
        <p:nvSpPr>
          <p:cNvPr id="1033" name="Rectangle 18"/>
          <p:cNvSpPr>
            <a:spLocks noChangeArrowheads="1"/>
          </p:cNvSpPr>
          <p:nvPr userDrawn="1"/>
        </p:nvSpPr>
        <p:spPr bwMode="auto">
          <a:xfrm>
            <a:off x="9144000" y="6529388"/>
            <a:ext cx="1786467" cy="146050"/>
          </a:xfrm>
          <a:prstGeom prst="rect">
            <a:avLst/>
          </a:prstGeom>
          <a:noFill/>
          <a:ln>
            <a:noFill/>
          </a:ln>
          <a:extLst/>
        </p:spPr>
        <p:txBody>
          <a:bodyPr lIns="0" tIns="0" rIns="0" bIns="0" anchor="ctr"/>
          <a:lstStyle>
            <a:lvl1pPr>
              <a:defRPr>
                <a:solidFill>
                  <a:schemeClr val="tx1"/>
                </a:solidFill>
                <a:latin typeface="Arial" panose="020B0604020202020204" pitchFamily="34" charset="0"/>
                <a:ea typeface="ヒラギノ角ゴ Pro W3" pitchFamily="120" charset="-128"/>
              </a:defRPr>
            </a:lvl1pPr>
            <a:lvl2pPr marL="742950" indent="-285750">
              <a:defRPr>
                <a:solidFill>
                  <a:schemeClr val="tx1"/>
                </a:solidFill>
                <a:latin typeface="Arial" panose="020B0604020202020204" pitchFamily="34" charset="0"/>
                <a:ea typeface="ヒラギノ角ゴ Pro W3" pitchFamily="120" charset="-128"/>
              </a:defRPr>
            </a:lvl2pPr>
            <a:lvl3pPr marL="1143000" indent="-228600">
              <a:defRPr>
                <a:solidFill>
                  <a:schemeClr val="tx1"/>
                </a:solidFill>
                <a:latin typeface="Arial" panose="020B0604020202020204" pitchFamily="34" charset="0"/>
                <a:ea typeface="ヒラギノ角ゴ Pro W3" pitchFamily="120" charset="-128"/>
              </a:defRPr>
            </a:lvl3pPr>
            <a:lvl4pPr marL="1600200" indent="-228600">
              <a:defRPr>
                <a:solidFill>
                  <a:schemeClr val="tx1"/>
                </a:solidFill>
                <a:latin typeface="Arial" panose="020B0604020202020204" pitchFamily="34" charset="0"/>
                <a:ea typeface="ヒラギノ角ゴ Pro W3" pitchFamily="120" charset="-128"/>
              </a:defRPr>
            </a:lvl4pPr>
            <a:lvl5pPr marL="2057400" indent="-228600">
              <a:defRPr>
                <a:solidFill>
                  <a:schemeClr val="tx1"/>
                </a:solidFill>
                <a:latin typeface="Arial" panose="020B0604020202020204" pitchFamily="34" charset="0"/>
                <a:ea typeface="ヒラギノ角ゴ Pro W3" pitchFamily="120"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 W3" pitchFamily="120"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 W3" pitchFamily="120"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 W3" pitchFamily="120"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 W3" pitchFamily="120" charset="-128"/>
              </a:defRPr>
            </a:lvl9pPr>
          </a:lstStyle>
          <a:p>
            <a:pPr eaLnBrk="1" hangingPunct="1">
              <a:spcBef>
                <a:spcPct val="50000"/>
              </a:spcBef>
              <a:defRPr/>
            </a:pPr>
            <a:r>
              <a:rPr lang="en-US" altLang="en-US" sz="1100" dirty="0" smtClean="0"/>
              <a:t>IBM CONFIDENTIAL</a:t>
            </a:r>
          </a:p>
        </p:txBody>
      </p:sp>
      <p:pic>
        <p:nvPicPr>
          <p:cNvPr id="1032" name="watsonhealth-inline-color-pos.png" descr="watsonhealth-inline-color-pos.png"/>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609600" y="457200"/>
            <a:ext cx="2641600"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2" name="IBM_logo_green.png" descr="IBM_logo_green"/>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061701" y="457200"/>
            <a:ext cx="622300" cy="21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extLst>
      <p:ext uri="{BB962C8B-B14F-4D97-AF65-F5344CB8AC3E}">
        <p14:creationId xmlns:p14="http://schemas.microsoft.com/office/powerpoint/2010/main" val="2042139830"/>
      </p:ext>
    </p:extLst>
  </p:cSld>
  <p:clrMap bg1="lt1" tx1="dk1" bg2="lt2" tx2="dk2" accent1="accent1" accent2="accent2" accent3="accent3" accent4="accent4" accent5="accent5" accent6="accent6" hlink="hlink" folHlink="folHlink"/>
  <p:sldLayoutIdLst>
    <p:sldLayoutId id="2147484257" r:id="rId1"/>
    <p:sldLayoutId id="2147484258" r:id="rId2"/>
    <p:sldLayoutId id="2147484259" r:id="rId3"/>
    <p:sldLayoutId id="2147484260" r:id="rId4"/>
    <p:sldLayoutId id="2147484261" r:id="rId5"/>
    <p:sldLayoutId id="2147484262" r:id="rId6"/>
    <p:sldLayoutId id="2147484263" r:id="rId7"/>
    <p:sldLayoutId id="2147484264" r:id="rId8"/>
    <p:sldLayoutId id="2147484265" r:id="rId9"/>
    <p:sldLayoutId id="2147484266" r:id="rId10"/>
    <p:sldLayoutId id="2147484267" r:id="rId11"/>
    <p:sldLayoutId id="2147484268" r:id="rId12"/>
    <p:sldLayoutId id="2147484269" r:id="rId13"/>
  </p:sldLayoutIdLst>
  <p:timing>
    <p:tnLst>
      <p:par>
        <p:cTn id="1" dur="indefinite" restart="never" nodeType="tmRoot"/>
      </p:par>
    </p:tnLst>
  </p:timing>
  <p:hf hdr="0" dt="0"/>
  <p:txStyles>
    <p:titleStyle>
      <a:lvl1pPr algn="l" rtl="0" eaLnBrk="0" fontAlgn="base" hangingPunct="0">
        <a:spcBef>
          <a:spcPct val="0"/>
        </a:spcBef>
        <a:spcAft>
          <a:spcPct val="0"/>
        </a:spcAft>
        <a:defRPr sz="2800" b="1">
          <a:solidFill>
            <a:srgbClr val="004266"/>
          </a:solidFill>
          <a:latin typeface="+mj-lt"/>
          <a:ea typeface="MS PGothic" panose="020B0600070205080204" pitchFamily="34" charset="-128"/>
          <a:cs typeface="ＭＳ Ｐゴシック" charset="0"/>
        </a:defRPr>
      </a:lvl1pPr>
      <a:lvl2pPr algn="l" rtl="0" eaLnBrk="0" fontAlgn="base" hangingPunct="0">
        <a:spcBef>
          <a:spcPct val="0"/>
        </a:spcBef>
        <a:spcAft>
          <a:spcPct val="0"/>
        </a:spcAft>
        <a:defRPr sz="2800" b="1">
          <a:solidFill>
            <a:srgbClr val="004266"/>
          </a:solidFill>
          <a:latin typeface="Arial" pitchFamily="34" charset="0"/>
          <a:ea typeface="MS PGothic" panose="020B0600070205080204" pitchFamily="34" charset="-128"/>
          <a:cs typeface="ＭＳ Ｐゴシック" charset="0"/>
        </a:defRPr>
      </a:lvl2pPr>
      <a:lvl3pPr algn="l" rtl="0" eaLnBrk="0" fontAlgn="base" hangingPunct="0">
        <a:spcBef>
          <a:spcPct val="0"/>
        </a:spcBef>
        <a:spcAft>
          <a:spcPct val="0"/>
        </a:spcAft>
        <a:defRPr sz="2800" b="1">
          <a:solidFill>
            <a:srgbClr val="004266"/>
          </a:solidFill>
          <a:latin typeface="Arial" pitchFamily="34" charset="0"/>
          <a:ea typeface="MS PGothic" panose="020B0600070205080204" pitchFamily="34" charset="-128"/>
          <a:cs typeface="ＭＳ Ｐゴシック" charset="0"/>
        </a:defRPr>
      </a:lvl3pPr>
      <a:lvl4pPr algn="l" rtl="0" eaLnBrk="0" fontAlgn="base" hangingPunct="0">
        <a:spcBef>
          <a:spcPct val="0"/>
        </a:spcBef>
        <a:spcAft>
          <a:spcPct val="0"/>
        </a:spcAft>
        <a:defRPr sz="2800" b="1">
          <a:solidFill>
            <a:srgbClr val="004266"/>
          </a:solidFill>
          <a:latin typeface="Arial" pitchFamily="34" charset="0"/>
          <a:ea typeface="MS PGothic" panose="020B0600070205080204" pitchFamily="34" charset="-128"/>
          <a:cs typeface="ＭＳ Ｐゴシック" charset="0"/>
        </a:defRPr>
      </a:lvl4pPr>
      <a:lvl5pPr algn="l" rtl="0" eaLnBrk="0" fontAlgn="base" hangingPunct="0">
        <a:spcBef>
          <a:spcPct val="0"/>
        </a:spcBef>
        <a:spcAft>
          <a:spcPct val="0"/>
        </a:spcAft>
        <a:defRPr sz="2800" b="1">
          <a:solidFill>
            <a:srgbClr val="004266"/>
          </a:solidFill>
          <a:latin typeface="Arial" pitchFamily="34" charset="0"/>
          <a:ea typeface="MS PGothic" panose="020B0600070205080204" pitchFamily="34" charset="-128"/>
          <a:cs typeface="ＭＳ Ｐゴシック" charset="0"/>
        </a:defRPr>
      </a:lvl5pPr>
      <a:lvl6pPr marL="457200" algn="l" rtl="0" fontAlgn="base">
        <a:spcBef>
          <a:spcPct val="0"/>
        </a:spcBef>
        <a:spcAft>
          <a:spcPct val="0"/>
        </a:spcAft>
        <a:defRPr sz="2800" b="1">
          <a:solidFill>
            <a:srgbClr val="004266"/>
          </a:solidFill>
          <a:latin typeface="Arial" pitchFamily="34" charset="0"/>
        </a:defRPr>
      </a:lvl6pPr>
      <a:lvl7pPr marL="914400" algn="l" rtl="0" fontAlgn="base">
        <a:spcBef>
          <a:spcPct val="0"/>
        </a:spcBef>
        <a:spcAft>
          <a:spcPct val="0"/>
        </a:spcAft>
        <a:defRPr sz="2800" b="1">
          <a:solidFill>
            <a:srgbClr val="004266"/>
          </a:solidFill>
          <a:latin typeface="Arial" pitchFamily="34" charset="0"/>
        </a:defRPr>
      </a:lvl7pPr>
      <a:lvl8pPr marL="1371600" algn="l" rtl="0" fontAlgn="base">
        <a:spcBef>
          <a:spcPct val="0"/>
        </a:spcBef>
        <a:spcAft>
          <a:spcPct val="0"/>
        </a:spcAft>
        <a:defRPr sz="2800" b="1">
          <a:solidFill>
            <a:srgbClr val="004266"/>
          </a:solidFill>
          <a:latin typeface="Arial" pitchFamily="34" charset="0"/>
        </a:defRPr>
      </a:lvl8pPr>
      <a:lvl9pPr marL="1828800" algn="l" rtl="0" fontAlgn="base">
        <a:spcBef>
          <a:spcPct val="0"/>
        </a:spcBef>
        <a:spcAft>
          <a:spcPct val="0"/>
        </a:spcAft>
        <a:defRPr sz="2800" b="1">
          <a:solidFill>
            <a:srgbClr val="004266"/>
          </a:solidFill>
          <a:latin typeface="Arial" pitchFamily="34" charset="0"/>
        </a:defRPr>
      </a:lvl9pPr>
    </p:titleStyle>
    <p:bodyStyle>
      <a:lvl1pPr marL="231775" indent="-231775" algn="l" rtl="0" eaLnBrk="0" fontAlgn="base" hangingPunct="0">
        <a:spcBef>
          <a:spcPct val="20000"/>
        </a:spcBef>
        <a:spcAft>
          <a:spcPct val="0"/>
        </a:spcAft>
        <a:buChar char="•"/>
        <a:defRPr sz="2000">
          <a:solidFill>
            <a:srgbClr val="004266"/>
          </a:solidFill>
          <a:latin typeface="+mn-lt"/>
          <a:ea typeface="MS PGothic" panose="020B0600070205080204" pitchFamily="34" charset="-128"/>
          <a:cs typeface="ＭＳ Ｐゴシック" charset="0"/>
        </a:defRPr>
      </a:lvl1pPr>
      <a:lvl2pPr marL="742950" indent="-396875" algn="l" rtl="0" eaLnBrk="0" fontAlgn="base" hangingPunct="0">
        <a:spcBef>
          <a:spcPct val="20000"/>
        </a:spcBef>
        <a:spcAft>
          <a:spcPct val="0"/>
        </a:spcAft>
        <a:buFont typeface="Arial" charset="0"/>
        <a:buChar char="–"/>
        <a:defRPr sz="2000">
          <a:solidFill>
            <a:srgbClr val="004266"/>
          </a:solidFill>
          <a:latin typeface="+mn-lt"/>
          <a:ea typeface="MS PGothic" panose="020B0600070205080204" pitchFamily="34" charset="-128"/>
        </a:defRPr>
      </a:lvl2pPr>
      <a:lvl3pPr marL="1143000" indent="-228600" algn="l" rtl="0" eaLnBrk="0" fontAlgn="base" hangingPunct="0">
        <a:spcBef>
          <a:spcPct val="20000"/>
        </a:spcBef>
        <a:spcAft>
          <a:spcPct val="0"/>
        </a:spcAft>
        <a:buFont typeface="Arial" charset="0"/>
        <a:buChar char="–"/>
        <a:defRPr sz="20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thepsychologist.bps.org.uk/volume-22/edition-5/how-can-we-improve-psychological-science" TargetMode="External"/><Relationship Id="rId4" Type="http://schemas.openxmlformats.org/officeDocument/2006/relationships/hyperlink" Target="http://www.news-medical.net/news/20150413/Broader-use-of-psychological-testing-may-improve-process-for-social-security-disability-determination.aspx" TargetMode="External"/><Relationship Id="rId5" Type="http://schemas.openxmlformats.org/officeDocument/2006/relationships/hyperlink" Target="http://www.apa.org/monitor/2012/06/pc.aspx" TargetMode="External"/><Relationship Id="rId6" Type="http://schemas.openxmlformats.org/officeDocument/2006/relationships/hyperlink" Target="https://www.washingtonpost.com/news/wonk/wp/2012/12/17/seven-facts-about-americas-mental-health-care-system/" TargetMode="External"/><Relationship Id="rId1" Type="http://schemas.openxmlformats.org/officeDocument/2006/relationships/slideLayout" Target="../slideLayouts/slideLayout2.xml"/><Relationship Id="rId2" Type="http://schemas.openxmlformats.org/officeDocument/2006/relationships/hyperlink" Target="http://psych.colorado.edu/~willcutt/pdfs/bray_2010.pdf"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emf"/><Relationship Id="rId5" Type="http://schemas.openxmlformats.org/officeDocument/2006/relationships/image" Target="../media/image8.emf"/><Relationship Id="rId6" Type="http://schemas.openxmlformats.org/officeDocument/2006/relationships/image" Target="../media/image9.png"/><Relationship Id="rId7" Type="http://schemas.openxmlformats.org/officeDocument/2006/relationships/image" Target="../media/image10.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JP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8.emf"/><Relationship Id="rId5" Type="http://schemas.openxmlformats.org/officeDocument/2006/relationships/image" Target="../media/image15.png"/><Relationship Id="rId6"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ctrTitle"/>
          </p:nvPr>
        </p:nvSpPr>
        <p:spPr>
          <a:xfrm>
            <a:off x="617097" y="2133601"/>
            <a:ext cx="5867400" cy="1336675"/>
          </a:xfrm>
        </p:spPr>
        <p:txBody>
          <a:bodyPr/>
          <a:lstStyle/>
          <a:p>
            <a:r>
              <a:rPr lang="en-US" altLang="en-US" sz="3200" dirty="0">
                <a:ea typeface="MS PGothic" charset="-128"/>
              </a:rPr>
              <a:t>Watson for Psychology</a:t>
            </a:r>
            <a:endParaRPr lang="en-US" altLang="en-US" sz="2400" i="1" dirty="0">
              <a:ea typeface="MS PGothic" charset="-128"/>
            </a:endParaRPr>
          </a:p>
        </p:txBody>
      </p:sp>
      <p:sp>
        <p:nvSpPr>
          <p:cNvPr id="3" name="Rectangle 3"/>
          <p:cNvSpPr>
            <a:spLocks noGrp="1" noChangeArrowheads="1"/>
          </p:cNvSpPr>
          <p:nvPr>
            <p:ph type="subTitle" idx="1"/>
          </p:nvPr>
        </p:nvSpPr>
        <p:spPr>
          <a:xfrm>
            <a:off x="617097" y="3886200"/>
            <a:ext cx="5029200" cy="1752600"/>
          </a:xfrm>
          <a:extLst/>
        </p:spPr>
        <p:txBody>
          <a:bodyPr/>
          <a:lstStyle/>
          <a:p>
            <a:pPr eaLnBrk="1" hangingPunct="1">
              <a:defRPr/>
            </a:pPr>
            <a:r>
              <a:rPr lang="en-US" altLang="en-US" sz="1600" dirty="0">
                <a:solidFill>
                  <a:srgbClr val="00B050"/>
                </a:solidFill>
                <a:latin typeface="+mj-lt"/>
                <a:ea typeface="+mj-ea"/>
                <a:cs typeface="+mj-cs"/>
              </a:rPr>
              <a:t>Drew Reynolds</a:t>
            </a:r>
          </a:p>
          <a:p>
            <a:pPr eaLnBrk="1" hangingPunct="1">
              <a:defRPr/>
            </a:pPr>
            <a:r>
              <a:rPr lang="en-US" altLang="en-US" sz="1600" dirty="0">
                <a:solidFill>
                  <a:srgbClr val="00B050"/>
                </a:solidFill>
                <a:latin typeface="+mj-lt"/>
                <a:ea typeface="+mj-ea"/>
                <a:cs typeface="+mj-cs"/>
              </a:rPr>
              <a:t>Luke </a:t>
            </a:r>
            <a:r>
              <a:rPr lang="en-US" altLang="en-US" sz="1600" dirty="0" err="1">
                <a:solidFill>
                  <a:srgbClr val="00B050"/>
                </a:solidFill>
                <a:latin typeface="+mj-lt"/>
                <a:ea typeface="+mj-ea"/>
                <a:cs typeface="+mj-cs"/>
              </a:rPr>
              <a:t>Bordanaro</a:t>
            </a:r>
            <a:endParaRPr lang="en-US" altLang="en-US" sz="1600" dirty="0">
              <a:solidFill>
                <a:srgbClr val="00B050"/>
              </a:solidFill>
              <a:latin typeface="+mj-lt"/>
              <a:ea typeface="+mj-ea"/>
              <a:cs typeface="+mj-cs"/>
            </a:endParaRPr>
          </a:p>
          <a:p>
            <a:pPr eaLnBrk="1" hangingPunct="1">
              <a:defRPr/>
            </a:pPr>
            <a:r>
              <a:rPr lang="en-US" altLang="en-US" sz="1600" dirty="0">
                <a:solidFill>
                  <a:srgbClr val="00B050"/>
                </a:solidFill>
                <a:latin typeface="+mj-lt"/>
                <a:ea typeface="+mj-ea"/>
                <a:cs typeface="+mj-cs"/>
              </a:rPr>
              <a:t>Matthew </a:t>
            </a:r>
            <a:r>
              <a:rPr lang="en-US" altLang="en-US" sz="1600" dirty="0" err="1">
                <a:solidFill>
                  <a:srgbClr val="00B050"/>
                </a:solidFill>
                <a:latin typeface="+mj-lt"/>
                <a:ea typeface="+mj-ea"/>
                <a:cs typeface="+mj-cs"/>
              </a:rPr>
              <a:t>Meck</a:t>
            </a:r>
            <a:endParaRPr lang="en-US" altLang="en-US" sz="1600" dirty="0">
              <a:solidFill>
                <a:srgbClr val="00B050"/>
              </a:solidFill>
              <a:latin typeface="+mj-lt"/>
              <a:ea typeface="+mj-ea"/>
              <a:cs typeface="+mj-cs"/>
            </a:endParaRPr>
          </a:p>
          <a:p>
            <a:pPr eaLnBrk="1" hangingPunct="1">
              <a:defRPr/>
            </a:pPr>
            <a:r>
              <a:rPr lang="en-US" altLang="en-US" sz="1600" dirty="0">
                <a:solidFill>
                  <a:srgbClr val="00B050"/>
                </a:solidFill>
                <a:latin typeface="+mj-lt"/>
                <a:ea typeface="+mj-ea"/>
                <a:cs typeface="+mj-cs"/>
              </a:rPr>
              <a:t>Nicholas Ritter</a:t>
            </a:r>
          </a:p>
        </p:txBody>
      </p:sp>
    </p:spTree>
    <p:extLst>
      <p:ext uri="{BB962C8B-B14F-4D97-AF65-F5344CB8AC3E}">
        <p14:creationId xmlns:p14="http://schemas.microsoft.com/office/powerpoint/2010/main" val="4483569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 &amp; Features</a:t>
            </a:r>
            <a:endParaRPr lang="en-US" dirty="0"/>
          </a:p>
        </p:txBody>
      </p:sp>
      <p:sp>
        <p:nvSpPr>
          <p:cNvPr id="3" name="Content Placeholder 2"/>
          <p:cNvSpPr>
            <a:spLocks noGrp="1"/>
          </p:cNvSpPr>
          <p:nvPr>
            <p:ph idx="1"/>
          </p:nvPr>
        </p:nvSpPr>
        <p:spPr>
          <a:xfrm>
            <a:off x="609600" y="2041525"/>
            <a:ext cx="5181600" cy="3840163"/>
          </a:xfrm>
        </p:spPr>
        <p:txBody>
          <a:bodyPr/>
          <a:lstStyle/>
          <a:p>
            <a:pPr marL="0" indent="0">
              <a:buNone/>
            </a:pPr>
            <a:r>
              <a:rPr lang="en-US" u="sng" dirty="0" smtClean="0"/>
              <a:t>Features/Progress</a:t>
            </a:r>
          </a:p>
          <a:p>
            <a:r>
              <a:rPr lang="en-US" dirty="0" smtClean="0"/>
              <a:t>User Interface</a:t>
            </a:r>
          </a:p>
          <a:p>
            <a:r>
              <a:rPr lang="en-US" dirty="0" smtClean="0"/>
              <a:t>Security</a:t>
            </a:r>
          </a:p>
          <a:p>
            <a:r>
              <a:rPr lang="en-US" dirty="0" smtClean="0"/>
              <a:t>Integrated API’s (generate dictionary from keywords and report relevance)</a:t>
            </a:r>
            <a:endParaRPr lang="en-US" dirty="0"/>
          </a:p>
          <a:p>
            <a:pPr marL="0" indent="0">
              <a:buNone/>
            </a:pPr>
            <a:endParaRPr lang="en-US" u="sng" dirty="0" smtClean="0"/>
          </a:p>
          <a:p>
            <a:pPr marL="0" indent="0">
              <a:buNone/>
            </a:pPr>
            <a:r>
              <a:rPr lang="en-US" u="sng" dirty="0" smtClean="0"/>
              <a:t>Next Steps</a:t>
            </a:r>
          </a:p>
          <a:p>
            <a:r>
              <a:rPr lang="en-US" dirty="0" smtClean="0"/>
              <a:t>Implement Alchemy and Tone Analyzer learning algorithm</a:t>
            </a:r>
          </a:p>
          <a:p>
            <a:r>
              <a:rPr lang="en-US" dirty="0" smtClean="0"/>
              <a:t>Integrate additional API’s (Conversation, Speech to Text)</a:t>
            </a:r>
            <a:endParaRPr lang="en-US" dirty="0"/>
          </a:p>
        </p:txBody>
      </p:sp>
      <p:sp>
        <p:nvSpPr>
          <p:cNvPr id="4" name="Footer Placeholder 3"/>
          <p:cNvSpPr>
            <a:spLocks noGrp="1"/>
          </p:cNvSpPr>
          <p:nvPr>
            <p:ph type="ftr" sz="quarter" idx="10"/>
          </p:nvPr>
        </p:nvSpPr>
        <p:spPr/>
        <p:txBody>
          <a:bodyPr/>
          <a:lstStyle/>
          <a:p>
            <a:pPr>
              <a:defRPr/>
            </a:pPr>
            <a:r>
              <a:rPr lang="en-US" altLang="en-US" smtClean="0"/>
              <a:t>© 2016 International Business Machines Corporation</a:t>
            </a:r>
            <a:endParaRPr lang="en-US" altLang="en-US"/>
          </a:p>
        </p:txBody>
      </p:sp>
      <p:sp>
        <p:nvSpPr>
          <p:cNvPr id="5" name="Slide Number Placeholder 4"/>
          <p:cNvSpPr>
            <a:spLocks noGrp="1"/>
          </p:cNvSpPr>
          <p:nvPr>
            <p:ph type="sldNum" sz="quarter" idx="11"/>
          </p:nvPr>
        </p:nvSpPr>
        <p:spPr/>
        <p:txBody>
          <a:bodyPr/>
          <a:lstStyle/>
          <a:p>
            <a:pPr>
              <a:defRPr/>
            </a:pPr>
            <a:fld id="{4FC959EC-2B06-6147-83A2-7A5464216FA6}" type="slidenum">
              <a:rPr lang="en-US" altLang="en-US" smtClean="0"/>
              <a:pPr>
                <a:defRPr/>
              </a:pPr>
              <a:t>10</a:t>
            </a:fld>
            <a:endParaRPr lang="en-US" altLang="en-US"/>
          </a:p>
        </p:txBody>
      </p:sp>
    </p:spTree>
    <p:extLst>
      <p:ext uri="{BB962C8B-B14F-4D97-AF65-F5344CB8AC3E}">
        <p14:creationId xmlns:p14="http://schemas.microsoft.com/office/powerpoint/2010/main" val="327546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Sources</a:t>
            </a:r>
            <a:endParaRPr lang="en-US" dirty="0"/>
          </a:p>
        </p:txBody>
      </p:sp>
      <p:sp>
        <p:nvSpPr>
          <p:cNvPr id="3" name="Content Placeholder 2"/>
          <p:cNvSpPr>
            <a:spLocks noGrp="1"/>
          </p:cNvSpPr>
          <p:nvPr>
            <p:ph idx="1"/>
          </p:nvPr>
        </p:nvSpPr>
        <p:spPr>
          <a:xfrm>
            <a:off x="609599" y="1843791"/>
            <a:ext cx="10842885" cy="4282374"/>
          </a:xfrm>
        </p:spPr>
        <p:txBody>
          <a:bodyPr/>
          <a:lstStyle/>
          <a:p>
            <a:r>
              <a:rPr lang="en-US" dirty="0"/>
              <a:t>APA Presidential address (Baylor College of Medicine): </a:t>
            </a:r>
            <a:r>
              <a:rPr lang="en-US" dirty="0">
                <a:hlinkClick r:id="rId2"/>
              </a:rPr>
              <a:t>http://psych.colorado.edu/~</a:t>
            </a:r>
            <a:r>
              <a:rPr lang="en-US" dirty="0" smtClean="0">
                <a:hlinkClick r:id="rId2"/>
              </a:rPr>
              <a:t>willcutt/pdfs/bray_2010.pdf</a:t>
            </a:r>
            <a:endParaRPr lang="en-US" dirty="0" smtClean="0"/>
          </a:p>
          <a:p>
            <a:r>
              <a:rPr lang="en-US" dirty="0" smtClean="0"/>
              <a:t>Thoughts on improving </a:t>
            </a:r>
            <a:r>
              <a:rPr lang="en-US" dirty="0"/>
              <a:t>psychology: </a:t>
            </a:r>
            <a:r>
              <a:rPr lang="en-US" dirty="0">
                <a:hlinkClick r:id="rId3"/>
              </a:rPr>
              <a:t>https://</a:t>
            </a:r>
            <a:r>
              <a:rPr lang="en-US" dirty="0" smtClean="0">
                <a:hlinkClick r:id="rId3"/>
              </a:rPr>
              <a:t>thepsychologist.bps.org.uk/volume-22/edition-5/how-can-we-improve-psychological-science</a:t>
            </a:r>
            <a:endParaRPr lang="en-US" dirty="0" smtClean="0"/>
          </a:p>
          <a:p>
            <a:r>
              <a:rPr lang="en-US" dirty="0"/>
              <a:t>S</a:t>
            </a:r>
            <a:r>
              <a:rPr lang="en-US" dirty="0" smtClean="0"/>
              <a:t>ocial </a:t>
            </a:r>
            <a:r>
              <a:rPr lang="en-US" dirty="0"/>
              <a:t>security determination: </a:t>
            </a:r>
            <a:r>
              <a:rPr lang="en-US" dirty="0">
                <a:hlinkClick r:id="rId4"/>
              </a:rPr>
              <a:t>http://</a:t>
            </a:r>
            <a:r>
              <a:rPr lang="en-US" dirty="0" smtClean="0">
                <a:hlinkClick r:id="rId4"/>
              </a:rPr>
              <a:t>www.news-medical.net/news/20150413/Broader-use-of-psychological-testing-may-improve-process-for-social-security-disability-determination.aspx</a:t>
            </a:r>
            <a:endParaRPr lang="en-US" dirty="0" smtClean="0"/>
          </a:p>
          <a:p>
            <a:r>
              <a:rPr lang="en-US" dirty="0"/>
              <a:t>APA’s strategic plan: </a:t>
            </a:r>
            <a:r>
              <a:rPr lang="en-US" dirty="0">
                <a:hlinkClick r:id="rId5"/>
              </a:rPr>
              <a:t>http://</a:t>
            </a:r>
            <a:r>
              <a:rPr lang="en-US" dirty="0" smtClean="0">
                <a:hlinkClick r:id="rId5"/>
              </a:rPr>
              <a:t>www.apa.org/monitor/2012/06/pc.aspx</a:t>
            </a:r>
            <a:endParaRPr lang="en-US" dirty="0" smtClean="0"/>
          </a:p>
          <a:p>
            <a:r>
              <a:rPr lang="en-US" dirty="0"/>
              <a:t>Mental healthcare system facts: </a:t>
            </a:r>
            <a:r>
              <a:rPr lang="en-US" dirty="0">
                <a:hlinkClick r:id="rId6"/>
              </a:rPr>
              <a:t>https://www.washingtonpost.com/news/wonk/wp/2012/12/17/seven-facts-about-americas-mental-health-care-system</a:t>
            </a:r>
            <a:r>
              <a:rPr lang="en-US" dirty="0" smtClean="0">
                <a:hlinkClick r:id="rId6"/>
              </a:rPr>
              <a:t>/</a:t>
            </a:r>
            <a:endParaRPr lang="en-US" dirty="0" smtClean="0"/>
          </a:p>
          <a:p>
            <a:endParaRPr lang="en-US" dirty="0" smtClean="0"/>
          </a:p>
          <a:p>
            <a:endParaRPr lang="en-US" dirty="0"/>
          </a:p>
        </p:txBody>
      </p:sp>
      <p:sp>
        <p:nvSpPr>
          <p:cNvPr id="4" name="Footer Placeholder 3"/>
          <p:cNvSpPr>
            <a:spLocks noGrp="1"/>
          </p:cNvSpPr>
          <p:nvPr>
            <p:ph type="ftr" sz="quarter" idx="10"/>
          </p:nvPr>
        </p:nvSpPr>
        <p:spPr/>
        <p:txBody>
          <a:bodyPr/>
          <a:lstStyle/>
          <a:p>
            <a:pPr>
              <a:defRPr/>
            </a:pPr>
            <a:r>
              <a:rPr lang="en-US" altLang="en-US" smtClean="0"/>
              <a:t>© 2016 International Business Machines Corporation</a:t>
            </a:r>
            <a:endParaRPr lang="en-US" altLang="en-US"/>
          </a:p>
        </p:txBody>
      </p:sp>
      <p:sp>
        <p:nvSpPr>
          <p:cNvPr id="5" name="Slide Number Placeholder 4"/>
          <p:cNvSpPr>
            <a:spLocks noGrp="1"/>
          </p:cNvSpPr>
          <p:nvPr>
            <p:ph type="sldNum" sz="quarter" idx="11"/>
          </p:nvPr>
        </p:nvSpPr>
        <p:spPr/>
        <p:txBody>
          <a:bodyPr/>
          <a:lstStyle/>
          <a:p>
            <a:pPr>
              <a:defRPr/>
            </a:pPr>
            <a:fld id="{4FC959EC-2B06-6147-83A2-7A5464216FA6}" type="slidenum">
              <a:rPr lang="en-US" altLang="en-US" smtClean="0"/>
              <a:pPr>
                <a:defRPr/>
              </a:pPr>
              <a:t>11</a:t>
            </a:fld>
            <a:endParaRPr lang="en-US" altLang="en-US"/>
          </a:p>
        </p:txBody>
      </p:sp>
    </p:spTree>
    <p:extLst>
      <p:ext uri="{BB962C8B-B14F-4D97-AF65-F5344CB8AC3E}">
        <p14:creationId xmlns:p14="http://schemas.microsoft.com/office/powerpoint/2010/main" val="4778317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Isosceles Triangle 53"/>
          <p:cNvSpPr/>
          <p:nvPr/>
        </p:nvSpPr>
        <p:spPr bwMode="auto">
          <a:xfrm>
            <a:off x="6885530" y="3065757"/>
            <a:ext cx="3704140" cy="618552"/>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endParaRPr lang="en-US" dirty="0">
              <a:solidFill>
                <a:srgbClr val="FFFFFF"/>
              </a:solidFill>
              <a:latin typeface="Helvetica Neue Light"/>
              <a:ea typeface="Helvetica Neue Light"/>
              <a:cs typeface="Helvetica Neue Light"/>
            </a:endParaRPr>
          </a:p>
        </p:txBody>
      </p:sp>
      <p:sp>
        <p:nvSpPr>
          <p:cNvPr id="32" name="Isosceles Triangle 53"/>
          <p:cNvSpPr/>
          <p:nvPr/>
        </p:nvSpPr>
        <p:spPr bwMode="auto">
          <a:xfrm>
            <a:off x="2936033" y="3065757"/>
            <a:ext cx="3704140" cy="618552"/>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endParaRPr lang="en-US" dirty="0">
              <a:solidFill>
                <a:srgbClr val="FFFFFF"/>
              </a:solidFill>
              <a:latin typeface="Helvetica Neue Light"/>
              <a:ea typeface="Helvetica Neue Light"/>
              <a:cs typeface="Helvetica Neue Light"/>
            </a:endParaRPr>
          </a:p>
        </p:txBody>
      </p:sp>
      <p:sp>
        <p:nvSpPr>
          <p:cNvPr id="2" name="Title 1"/>
          <p:cNvSpPr>
            <a:spLocks noGrp="1"/>
          </p:cNvSpPr>
          <p:nvPr>
            <p:ph type="title"/>
          </p:nvPr>
        </p:nvSpPr>
        <p:spPr/>
        <p:txBody>
          <a:bodyPr/>
          <a:lstStyle/>
          <a:p>
            <a:r>
              <a:rPr lang="en-US" dirty="0" smtClean="0"/>
              <a:t>The Future of Psychology – A core component of healthcare</a:t>
            </a:r>
            <a:endParaRPr lang="en-US" dirty="0"/>
          </a:p>
        </p:txBody>
      </p:sp>
      <p:sp>
        <p:nvSpPr>
          <p:cNvPr id="4" name="Footer Placeholder 3"/>
          <p:cNvSpPr>
            <a:spLocks noGrp="1"/>
          </p:cNvSpPr>
          <p:nvPr>
            <p:ph type="ftr" sz="quarter" idx="10"/>
          </p:nvPr>
        </p:nvSpPr>
        <p:spPr/>
        <p:txBody>
          <a:bodyPr/>
          <a:lstStyle/>
          <a:p>
            <a:pPr>
              <a:defRPr/>
            </a:pPr>
            <a:r>
              <a:rPr lang="en-US" altLang="en-US" smtClean="0"/>
              <a:t>© 2016 International Business Machines Corporation</a:t>
            </a:r>
            <a:endParaRPr lang="en-US" altLang="en-US"/>
          </a:p>
        </p:txBody>
      </p:sp>
      <p:sp>
        <p:nvSpPr>
          <p:cNvPr id="5" name="Slide Number Placeholder 4"/>
          <p:cNvSpPr>
            <a:spLocks noGrp="1"/>
          </p:cNvSpPr>
          <p:nvPr>
            <p:ph type="sldNum" sz="quarter" idx="11"/>
          </p:nvPr>
        </p:nvSpPr>
        <p:spPr/>
        <p:txBody>
          <a:bodyPr/>
          <a:lstStyle/>
          <a:p>
            <a:pPr>
              <a:defRPr/>
            </a:pPr>
            <a:fld id="{4FC959EC-2B06-6147-83A2-7A5464216FA6}" type="slidenum">
              <a:rPr lang="en-US" altLang="en-US" smtClean="0"/>
              <a:pPr>
                <a:defRPr/>
              </a:pPr>
              <a:t>2</a:t>
            </a:fld>
            <a:endParaRPr lang="en-US" altLang="en-US"/>
          </a:p>
        </p:txBody>
      </p:sp>
      <p:grpSp>
        <p:nvGrpSpPr>
          <p:cNvPr id="6" name="Group 5"/>
          <p:cNvGrpSpPr/>
          <p:nvPr/>
        </p:nvGrpSpPr>
        <p:grpSpPr>
          <a:xfrm>
            <a:off x="2514600" y="2180950"/>
            <a:ext cx="9067800" cy="1387299"/>
            <a:chOff x="1616435" y="5294209"/>
            <a:chExt cx="9067800" cy="1387299"/>
          </a:xfrm>
        </p:grpSpPr>
        <p:grpSp>
          <p:nvGrpSpPr>
            <p:cNvPr id="7" name="Group 6"/>
            <p:cNvGrpSpPr/>
            <p:nvPr/>
          </p:nvGrpSpPr>
          <p:grpSpPr>
            <a:xfrm>
              <a:off x="1616435" y="5349337"/>
              <a:ext cx="9067800" cy="1253509"/>
              <a:chOff x="1616435" y="5349337"/>
              <a:chExt cx="9067800" cy="1253509"/>
            </a:xfrm>
          </p:grpSpPr>
          <p:sp>
            <p:nvSpPr>
              <p:cNvPr id="25" name="Left-Right Arrow 24"/>
              <p:cNvSpPr/>
              <p:nvPr/>
            </p:nvSpPr>
            <p:spPr>
              <a:xfrm>
                <a:off x="1616435" y="5349337"/>
                <a:ext cx="9067800" cy="1253509"/>
              </a:xfrm>
              <a:prstGeom prst="leftRightArrow">
                <a:avLst/>
              </a:prstGeom>
              <a:solidFill>
                <a:schemeClr val="accent1"/>
              </a:solidFill>
              <a:ln w="25400" cap="flat" cmpd="sng" algn="ctr">
                <a:noFill/>
                <a:prstDash val="solid"/>
              </a:ln>
              <a:effectLst/>
            </p:spPr>
            <p:txBody>
              <a:bodyPr anchor="ctr"/>
              <a:lstStyle/>
              <a:p>
                <a:pPr algn="ctr" eaLnBrk="1" fontAlgn="auto" hangingPunct="1">
                  <a:spcBef>
                    <a:spcPts val="0"/>
                  </a:spcBef>
                  <a:spcAft>
                    <a:spcPts val="0"/>
                  </a:spcAft>
                  <a:defRPr/>
                </a:pPr>
                <a:endParaRPr lang="en-US" kern="0" dirty="0">
                  <a:solidFill>
                    <a:prstClr val="white"/>
                  </a:solidFill>
                  <a:latin typeface="Arial"/>
                  <a:ea typeface="ヒラギノ角ゴ Pro W3"/>
                  <a:cs typeface="ヒラギノ角ゴ Pro W3"/>
                </a:endParaRPr>
              </a:p>
            </p:txBody>
          </p:sp>
          <p:sp>
            <p:nvSpPr>
              <p:cNvPr id="26" name="Rectangle 25"/>
              <p:cNvSpPr/>
              <p:nvPr/>
            </p:nvSpPr>
            <p:spPr>
              <a:xfrm>
                <a:off x="1616435" y="5349337"/>
                <a:ext cx="632090" cy="12535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2256486" y="5294209"/>
              <a:ext cx="8340723" cy="1387299"/>
              <a:chOff x="2256486" y="5294209"/>
              <a:chExt cx="8340723" cy="1387299"/>
            </a:xfrm>
          </p:grpSpPr>
          <p:sp>
            <p:nvSpPr>
              <p:cNvPr id="9" name="Rounded Rectangle 8"/>
              <p:cNvSpPr/>
              <p:nvPr/>
            </p:nvSpPr>
            <p:spPr bwMode="auto">
              <a:xfrm>
                <a:off x="6233999" y="6041745"/>
                <a:ext cx="3077628" cy="639763"/>
              </a:xfrm>
              <a:prstGeom prst="roundRect">
                <a:avLst/>
              </a:prstGeom>
              <a:solidFill>
                <a:sysClr val="window" lastClr="FFFFFF"/>
              </a:solidFill>
              <a:ln w="9525" cap="flat" cmpd="sng" algn="ctr">
                <a:solidFill>
                  <a:srgbClr val="808080"/>
                </a:solidFill>
                <a:prstDash val="solid"/>
              </a:ln>
              <a:effectLst/>
            </p:spPr>
            <p:txBody>
              <a:bodyPr anchor="ctr"/>
              <a:lstStyle/>
              <a:p>
                <a:pPr algn="ctr" eaLnBrk="1" fontAlgn="auto" hangingPunct="1">
                  <a:spcBef>
                    <a:spcPts val="0"/>
                  </a:spcBef>
                  <a:spcAft>
                    <a:spcPts val="0"/>
                  </a:spcAft>
                  <a:defRPr/>
                </a:pPr>
                <a:endParaRPr lang="en-US" kern="0" dirty="0">
                  <a:solidFill>
                    <a:prstClr val="white"/>
                  </a:solidFill>
                  <a:latin typeface="Arial"/>
                  <a:ea typeface="ヒラギノ角ゴ Pro W3"/>
                  <a:cs typeface="ヒラギノ角ゴ Pro W3"/>
                </a:endParaRPr>
              </a:p>
            </p:txBody>
          </p:sp>
          <p:grpSp>
            <p:nvGrpSpPr>
              <p:cNvPr id="10" name="Group 9"/>
              <p:cNvGrpSpPr>
                <a:grpSpLocks/>
              </p:cNvGrpSpPr>
              <p:nvPr/>
            </p:nvGrpSpPr>
            <p:grpSpPr bwMode="auto">
              <a:xfrm>
                <a:off x="6237876" y="5294209"/>
                <a:ext cx="3052737" cy="639763"/>
                <a:chOff x="3778250" y="3447083"/>
                <a:chExt cx="1828800" cy="639762"/>
              </a:xfrm>
            </p:grpSpPr>
            <p:sp>
              <p:nvSpPr>
                <p:cNvPr id="23" name="Rounded Rectangle 22"/>
                <p:cNvSpPr/>
                <p:nvPr/>
              </p:nvSpPr>
              <p:spPr>
                <a:xfrm>
                  <a:off x="3778250" y="3447083"/>
                  <a:ext cx="1828800" cy="639762"/>
                </a:xfrm>
                <a:prstGeom prst="roundRect">
                  <a:avLst/>
                </a:prstGeom>
                <a:solidFill>
                  <a:sysClr val="window" lastClr="FFFFFF"/>
                </a:solidFill>
                <a:ln w="9525" cap="flat" cmpd="sng" algn="ctr">
                  <a:solidFill>
                    <a:srgbClr val="808080"/>
                  </a:solidFill>
                  <a:prstDash val="solid"/>
                </a:ln>
                <a:effectLst/>
              </p:spPr>
              <p:txBody>
                <a:bodyPr anchor="ctr"/>
                <a:lstStyle/>
                <a:p>
                  <a:pPr algn="ctr" eaLnBrk="1" fontAlgn="auto" hangingPunct="1">
                    <a:spcBef>
                      <a:spcPts val="0"/>
                    </a:spcBef>
                    <a:spcAft>
                      <a:spcPts val="0"/>
                    </a:spcAft>
                    <a:defRPr/>
                  </a:pPr>
                  <a:endParaRPr lang="en-US" kern="0" dirty="0">
                    <a:solidFill>
                      <a:prstClr val="white"/>
                    </a:solidFill>
                    <a:latin typeface="Arial"/>
                    <a:ea typeface="ヒラギノ角ゴ Pro W3"/>
                    <a:cs typeface="ヒラギノ角ゴ Pro W3"/>
                  </a:endParaRPr>
                </a:p>
              </p:txBody>
            </p:sp>
            <p:sp>
              <p:nvSpPr>
                <p:cNvPr id="24" name="TextBox 63"/>
                <p:cNvSpPr txBox="1">
                  <a:spLocks noChangeArrowheads="1"/>
                </p:cNvSpPr>
                <p:nvPr/>
              </p:nvSpPr>
              <p:spPr bwMode="auto">
                <a:xfrm>
                  <a:off x="4125284" y="3472483"/>
                  <a:ext cx="1481766"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rgbClr val="004266"/>
                      </a:solidFill>
                      <a:latin typeface="Arial" charset="0"/>
                      <a:ea typeface="MS PGothic" charset="-128"/>
                    </a:defRPr>
                  </a:lvl1pPr>
                  <a:lvl2pPr marL="742950" indent="-285750">
                    <a:spcBef>
                      <a:spcPct val="20000"/>
                    </a:spcBef>
                    <a:buFont typeface="Arial" charset="0"/>
                    <a:buChar char="–"/>
                    <a:defRPr sz="2000">
                      <a:solidFill>
                        <a:srgbClr val="004266"/>
                      </a:solidFill>
                      <a:latin typeface="Arial" charset="0"/>
                      <a:ea typeface="MS PGothic" charset="-128"/>
                    </a:defRPr>
                  </a:lvl2pPr>
                  <a:lvl3pPr marL="1143000" indent="-228600">
                    <a:spcBef>
                      <a:spcPct val="20000"/>
                    </a:spcBef>
                    <a:buFont typeface="Arial" charset="0"/>
                    <a:buChar char="–"/>
                    <a:defRPr sz="2000">
                      <a:solidFill>
                        <a:schemeClr val="tx1"/>
                      </a:solidFill>
                      <a:latin typeface="Arial" charset="0"/>
                      <a:ea typeface="MS PGothic" charset="-128"/>
                    </a:defRPr>
                  </a:lvl3pPr>
                  <a:lvl4pPr marL="1600200" indent="-228600">
                    <a:spcBef>
                      <a:spcPct val="20000"/>
                    </a:spcBef>
                    <a:buChar char="–"/>
                    <a:defRPr sz="2000">
                      <a:solidFill>
                        <a:schemeClr val="tx1"/>
                      </a:solidFill>
                      <a:latin typeface="Arial" charset="0"/>
                      <a:ea typeface="MS PGothic" charset="-128"/>
                    </a:defRPr>
                  </a:lvl4pPr>
                  <a:lvl5pPr marL="2057400" indent="-228600">
                    <a:spcBef>
                      <a:spcPct val="20000"/>
                    </a:spcBef>
                    <a:buChar char="»"/>
                    <a:defRPr sz="2000">
                      <a:solidFill>
                        <a:schemeClr val="tx1"/>
                      </a:solidFill>
                      <a:latin typeface="Arial" charset="0"/>
                      <a:ea typeface="MS PGothic" charset="-128"/>
                    </a:defRPr>
                  </a:lvl5pPr>
                  <a:lvl6pPr marL="2514600" indent="-228600" eaLnBrk="0" fontAlgn="base" hangingPunct="0">
                    <a:spcBef>
                      <a:spcPct val="20000"/>
                    </a:spcBef>
                    <a:spcAft>
                      <a:spcPct val="0"/>
                    </a:spcAft>
                    <a:buChar char="»"/>
                    <a:defRPr sz="2000">
                      <a:solidFill>
                        <a:schemeClr val="tx1"/>
                      </a:solidFill>
                      <a:latin typeface="Arial" charset="0"/>
                      <a:ea typeface="MS PGothic" charset="-128"/>
                    </a:defRPr>
                  </a:lvl6pPr>
                  <a:lvl7pPr marL="2971800" indent="-228600" eaLnBrk="0" fontAlgn="base" hangingPunct="0">
                    <a:spcBef>
                      <a:spcPct val="20000"/>
                    </a:spcBef>
                    <a:spcAft>
                      <a:spcPct val="0"/>
                    </a:spcAft>
                    <a:buChar char="»"/>
                    <a:defRPr sz="2000">
                      <a:solidFill>
                        <a:schemeClr val="tx1"/>
                      </a:solidFill>
                      <a:latin typeface="Arial" charset="0"/>
                      <a:ea typeface="MS PGothic" charset="-128"/>
                    </a:defRPr>
                  </a:lvl7pPr>
                  <a:lvl8pPr marL="3429000" indent="-228600" eaLnBrk="0" fontAlgn="base" hangingPunct="0">
                    <a:spcBef>
                      <a:spcPct val="20000"/>
                    </a:spcBef>
                    <a:spcAft>
                      <a:spcPct val="0"/>
                    </a:spcAft>
                    <a:buChar char="»"/>
                    <a:defRPr sz="2000">
                      <a:solidFill>
                        <a:schemeClr val="tx1"/>
                      </a:solidFill>
                      <a:latin typeface="Arial" charset="0"/>
                      <a:ea typeface="MS PGothic" charset="-128"/>
                    </a:defRPr>
                  </a:lvl8pPr>
                  <a:lvl9pPr marL="3886200" indent="-228600" eaLnBrk="0" fontAlgn="base" hangingPunct="0">
                    <a:spcBef>
                      <a:spcPct val="20000"/>
                    </a:spcBef>
                    <a:spcAft>
                      <a:spcPct val="0"/>
                    </a:spcAft>
                    <a:buChar char="»"/>
                    <a:defRPr sz="2000">
                      <a:solidFill>
                        <a:schemeClr val="tx1"/>
                      </a:solidFill>
                      <a:latin typeface="Arial" charset="0"/>
                      <a:ea typeface="MS PGothic" charset="-128"/>
                    </a:defRPr>
                  </a:lvl9pPr>
                </a:lstStyle>
                <a:p>
                  <a:pPr eaLnBrk="1" hangingPunct="1">
                    <a:spcBef>
                      <a:spcPct val="0"/>
                    </a:spcBef>
                    <a:buFontTx/>
                    <a:buNone/>
                  </a:pPr>
                  <a:r>
                    <a:rPr lang="en-US" altLang="en-US" sz="1000" b="1" dirty="0" smtClean="0">
                      <a:solidFill>
                        <a:srgbClr val="000000"/>
                      </a:solidFill>
                      <a:ea typeface="ヒラギノ角ゴ Pro W3" charset="-128"/>
                    </a:rPr>
                    <a:t>Quantify Mental Health</a:t>
                  </a:r>
                  <a:endParaRPr lang="en-US" altLang="en-US" sz="1000" b="1" dirty="0">
                    <a:solidFill>
                      <a:srgbClr val="000000"/>
                    </a:solidFill>
                    <a:ea typeface="ヒラギノ角ゴ Pro W3" charset="-128"/>
                  </a:endParaRPr>
                </a:p>
                <a:p>
                  <a:pPr eaLnBrk="1" hangingPunct="1">
                    <a:spcBef>
                      <a:spcPct val="0"/>
                    </a:spcBef>
                    <a:buFontTx/>
                    <a:buNone/>
                  </a:pPr>
                  <a:r>
                    <a:rPr lang="en-US" altLang="en-US" sz="1000" dirty="0" smtClean="0">
                      <a:solidFill>
                        <a:srgbClr val="000000"/>
                      </a:solidFill>
                      <a:ea typeface="ヒラギノ角ゴ Pro W3" charset="-128"/>
                    </a:rPr>
                    <a:t>Watson for Psychology could be extended to many industries</a:t>
                  </a:r>
                  <a:endParaRPr lang="en-US" altLang="en-US" sz="1000" dirty="0">
                    <a:solidFill>
                      <a:srgbClr val="000000"/>
                    </a:solidFill>
                    <a:ea typeface="ヒラギノ角ゴ Pro W3" charset="-128"/>
                  </a:endParaRPr>
                </a:p>
              </p:txBody>
            </p:sp>
          </p:grpSp>
          <p:grpSp>
            <p:nvGrpSpPr>
              <p:cNvPr id="11" name="Group 7"/>
              <p:cNvGrpSpPr>
                <a:grpSpLocks/>
              </p:cNvGrpSpPr>
              <p:nvPr/>
            </p:nvGrpSpPr>
            <p:grpSpPr bwMode="auto">
              <a:xfrm>
                <a:off x="2256489" y="6040970"/>
                <a:ext cx="3213218" cy="639763"/>
                <a:chOff x="1521532" y="4197018"/>
                <a:chExt cx="1828800" cy="639762"/>
              </a:xfrm>
            </p:grpSpPr>
            <p:sp>
              <p:nvSpPr>
                <p:cNvPr id="21" name="Rounded Rectangle 20"/>
                <p:cNvSpPr/>
                <p:nvPr/>
              </p:nvSpPr>
              <p:spPr>
                <a:xfrm>
                  <a:off x="1521532" y="4197018"/>
                  <a:ext cx="1828800" cy="639762"/>
                </a:xfrm>
                <a:prstGeom prst="roundRect">
                  <a:avLst/>
                </a:prstGeom>
                <a:solidFill>
                  <a:sysClr val="window" lastClr="FFFFFF"/>
                </a:solidFill>
                <a:ln w="9525" cap="flat" cmpd="sng" algn="ctr">
                  <a:solidFill>
                    <a:srgbClr val="808080"/>
                  </a:solidFill>
                  <a:prstDash val="solid"/>
                </a:ln>
                <a:effectLst/>
              </p:spPr>
              <p:txBody>
                <a:bodyPr anchor="ctr"/>
                <a:lstStyle/>
                <a:p>
                  <a:pPr algn="ctr" eaLnBrk="1" fontAlgn="auto" hangingPunct="1">
                    <a:spcBef>
                      <a:spcPts val="0"/>
                    </a:spcBef>
                    <a:spcAft>
                      <a:spcPts val="0"/>
                    </a:spcAft>
                    <a:defRPr/>
                  </a:pPr>
                  <a:endParaRPr lang="en-US" kern="0" dirty="0">
                    <a:solidFill>
                      <a:prstClr val="white"/>
                    </a:solidFill>
                    <a:latin typeface="Arial"/>
                    <a:ea typeface="ヒラギノ角ゴ Pro W3"/>
                    <a:cs typeface="ヒラギノ角ゴ Pro W3"/>
                  </a:endParaRPr>
                </a:p>
              </p:txBody>
            </p:sp>
            <p:sp>
              <p:nvSpPr>
                <p:cNvPr id="22" name="TextBox 65"/>
                <p:cNvSpPr txBox="1">
                  <a:spLocks noChangeArrowheads="1"/>
                </p:cNvSpPr>
                <p:nvPr/>
              </p:nvSpPr>
              <p:spPr bwMode="auto">
                <a:xfrm>
                  <a:off x="1878168" y="4212893"/>
                  <a:ext cx="1472162"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rgbClr val="004266"/>
                      </a:solidFill>
                      <a:latin typeface="Arial" charset="0"/>
                      <a:ea typeface="MS PGothic" charset="-128"/>
                    </a:defRPr>
                  </a:lvl1pPr>
                  <a:lvl2pPr marL="742950" indent="-285750">
                    <a:spcBef>
                      <a:spcPct val="20000"/>
                    </a:spcBef>
                    <a:buFont typeface="Arial" charset="0"/>
                    <a:buChar char="–"/>
                    <a:defRPr sz="2000">
                      <a:solidFill>
                        <a:srgbClr val="004266"/>
                      </a:solidFill>
                      <a:latin typeface="Arial" charset="0"/>
                      <a:ea typeface="MS PGothic" charset="-128"/>
                    </a:defRPr>
                  </a:lvl2pPr>
                  <a:lvl3pPr marL="1143000" indent="-228600">
                    <a:spcBef>
                      <a:spcPct val="20000"/>
                    </a:spcBef>
                    <a:buFont typeface="Arial" charset="0"/>
                    <a:buChar char="–"/>
                    <a:defRPr sz="2000">
                      <a:solidFill>
                        <a:schemeClr val="tx1"/>
                      </a:solidFill>
                      <a:latin typeface="Arial" charset="0"/>
                      <a:ea typeface="MS PGothic" charset="-128"/>
                    </a:defRPr>
                  </a:lvl3pPr>
                  <a:lvl4pPr marL="1600200" indent="-228600">
                    <a:spcBef>
                      <a:spcPct val="20000"/>
                    </a:spcBef>
                    <a:buChar char="–"/>
                    <a:defRPr sz="2000">
                      <a:solidFill>
                        <a:schemeClr val="tx1"/>
                      </a:solidFill>
                      <a:latin typeface="Arial" charset="0"/>
                      <a:ea typeface="MS PGothic" charset="-128"/>
                    </a:defRPr>
                  </a:lvl4pPr>
                  <a:lvl5pPr marL="2057400" indent="-228600">
                    <a:spcBef>
                      <a:spcPct val="20000"/>
                    </a:spcBef>
                    <a:buChar char="»"/>
                    <a:defRPr sz="2000">
                      <a:solidFill>
                        <a:schemeClr val="tx1"/>
                      </a:solidFill>
                      <a:latin typeface="Arial" charset="0"/>
                      <a:ea typeface="MS PGothic" charset="-128"/>
                    </a:defRPr>
                  </a:lvl5pPr>
                  <a:lvl6pPr marL="2514600" indent="-228600" eaLnBrk="0" fontAlgn="base" hangingPunct="0">
                    <a:spcBef>
                      <a:spcPct val="20000"/>
                    </a:spcBef>
                    <a:spcAft>
                      <a:spcPct val="0"/>
                    </a:spcAft>
                    <a:buChar char="»"/>
                    <a:defRPr sz="2000">
                      <a:solidFill>
                        <a:schemeClr val="tx1"/>
                      </a:solidFill>
                      <a:latin typeface="Arial" charset="0"/>
                      <a:ea typeface="MS PGothic" charset="-128"/>
                    </a:defRPr>
                  </a:lvl6pPr>
                  <a:lvl7pPr marL="2971800" indent="-228600" eaLnBrk="0" fontAlgn="base" hangingPunct="0">
                    <a:spcBef>
                      <a:spcPct val="20000"/>
                    </a:spcBef>
                    <a:spcAft>
                      <a:spcPct val="0"/>
                    </a:spcAft>
                    <a:buChar char="»"/>
                    <a:defRPr sz="2000">
                      <a:solidFill>
                        <a:schemeClr val="tx1"/>
                      </a:solidFill>
                      <a:latin typeface="Arial" charset="0"/>
                      <a:ea typeface="MS PGothic" charset="-128"/>
                    </a:defRPr>
                  </a:lvl7pPr>
                  <a:lvl8pPr marL="3429000" indent="-228600" eaLnBrk="0" fontAlgn="base" hangingPunct="0">
                    <a:spcBef>
                      <a:spcPct val="20000"/>
                    </a:spcBef>
                    <a:spcAft>
                      <a:spcPct val="0"/>
                    </a:spcAft>
                    <a:buChar char="»"/>
                    <a:defRPr sz="2000">
                      <a:solidFill>
                        <a:schemeClr val="tx1"/>
                      </a:solidFill>
                      <a:latin typeface="Arial" charset="0"/>
                      <a:ea typeface="MS PGothic" charset="-128"/>
                    </a:defRPr>
                  </a:lvl8pPr>
                  <a:lvl9pPr marL="3886200" indent="-228600" eaLnBrk="0" fontAlgn="base" hangingPunct="0">
                    <a:spcBef>
                      <a:spcPct val="20000"/>
                    </a:spcBef>
                    <a:spcAft>
                      <a:spcPct val="0"/>
                    </a:spcAft>
                    <a:buChar char="»"/>
                    <a:defRPr sz="2000">
                      <a:solidFill>
                        <a:schemeClr val="tx1"/>
                      </a:solidFill>
                      <a:latin typeface="Arial" charset="0"/>
                      <a:ea typeface="MS PGothic" charset="-128"/>
                    </a:defRPr>
                  </a:lvl9pPr>
                </a:lstStyle>
                <a:p>
                  <a:pPr eaLnBrk="1" hangingPunct="1">
                    <a:spcBef>
                      <a:spcPct val="0"/>
                    </a:spcBef>
                    <a:buFontTx/>
                    <a:buNone/>
                  </a:pPr>
                  <a:r>
                    <a:rPr lang="en-US" altLang="en-US" sz="1000" b="1" dirty="0" smtClean="0">
                      <a:solidFill>
                        <a:srgbClr val="000000"/>
                      </a:solidFill>
                      <a:ea typeface="ヒラギノ角ゴ Pro W3" charset="-128"/>
                    </a:rPr>
                    <a:t>Access</a:t>
                  </a:r>
                  <a:endParaRPr lang="en-US" altLang="en-US" sz="1000" b="1" dirty="0">
                    <a:solidFill>
                      <a:srgbClr val="000000"/>
                    </a:solidFill>
                    <a:ea typeface="ヒラギノ角ゴ Pro W3" charset="-128"/>
                  </a:endParaRPr>
                </a:p>
                <a:p>
                  <a:pPr eaLnBrk="1" hangingPunct="1">
                    <a:spcBef>
                      <a:spcPct val="0"/>
                    </a:spcBef>
                    <a:buFontTx/>
                    <a:buNone/>
                  </a:pPr>
                  <a:r>
                    <a:rPr lang="en-US" altLang="en-US" sz="1000" dirty="0" smtClean="0">
                      <a:solidFill>
                        <a:srgbClr val="000000"/>
                      </a:solidFill>
                      <a:ea typeface="ヒラギノ角ゴ Pro W3" charset="-128"/>
                    </a:rPr>
                    <a:t>Reduce barriers for people with mental health issues connecting w/ psychologist</a:t>
                  </a:r>
                  <a:endParaRPr lang="en-US" altLang="en-US" sz="1000" dirty="0">
                    <a:solidFill>
                      <a:srgbClr val="000000"/>
                    </a:solidFill>
                    <a:ea typeface="ヒラギノ角ゴ Pro W3" charset="-128"/>
                  </a:endParaRPr>
                </a:p>
              </p:txBody>
            </p:sp>
          </p:grpSp>
          <p:grpSp>
            <p:nvGrpSpPr>
              <p:cNvPr id="12" name="Group 1"/>
              <p:cNvGrpSpPr>
                <a:grpSpLocks/>
              </p:cNvGrpSpPr>
              <p:nvPr/>
            </p:nvGrpSpPr>
            <p:grpSpPr bwMode="auto">
              <a:xfrm>
                <a:off x="2256486" y="5294845"/>
                <a:ext cx="3231689" cy="639763"/>
                <a:chOff x="1542568" y="3431843"/>
                <a:chExt cx="1828800" cy="639762"/>
              </a:xfrm>
            </p:grpSpPr>
            <p:sp>
              <p:nvSpPr>
                <p:cNvPr id="19" name="Rounded Rectangle 18"/>
                <p:cNvSpPr/>
                <p:nvPr/>
              </p:nvSpPr>
              <p:spPr>
                <a:xfrm>
                  <a:off x="1542568" y="3431843"/>
                  <a:ext cx="1828800" cy="639762"/>
                </a:xfrm>
                <a:prstGeom prst="roundRect">
                  <a:avLst/>
                </a:prstGeom>
                <a:solidFill>
                  <a:sysClr val="window" lastClr="FFFFFF"/>
                </a:solidFill>
                <a:ln w="9525" cap="flat" cmpd="sng" algn="ctr">
                  <a:solidFill>
                    <a:srgbClr val="808080"/>
                  </a:solidFill>
                  <a:prstDash val="solid"/>
                </a:ln>
                <a:effectLst/>
              </p:spPr>
              <p:txBody>
                <a:bodyPr anchor="ctr"/>
                <a:lstStyle/>
                <a:p>
                  <a:pPr algn="ctr" eaLnBrk="1" fontAlgn="auto" hangingPunct="1">
                    <a:spcBef>
                      <a:spcPts val="0"/>
                    </a:spcBef>
                    <a:spcAft>
                      <a:spcPts val="0"/>
                    </a:spcAft>
                    <a:defRPr/>
                  </a:pPr>
                  <a:endParaRPr lang="en-US" kern="0" dirty="0">
                    <a:solidFill>
                      <a:prstClr val="white"/>
                    </a:solidFill>
                    <a:latin typeface="Arial"/>
                    <a:ea typeface="ヒラギノ角ゴ Pro W3"/>
                    <a:cs typeface="ヒラギノ角ゴ Pro W3"/>
                  </a:endParaRPr>
                </a:p>
              </p:txBody>
            </p:sp>
            <p:sp>
              <p:nvSpPr>
                <p:cNvPr id="20" name="TextBox 66"/>
                <p:cNvSpPr txBox="1">
                  <a:spLocks noChangeArrowheads="1"/>
                </p:cNvSpPr>
                <p:nvPr/>
              </p:nvSpPr>
              <p:spPr bwMode="auto">
                <a:xfrm>
                  <a:off x="1897170" y="3458830"/>
                  <a:ext cx="1462978" cy="553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rgbClr val="004266"/>
                      </a:solidFill>
                      <a:latin typeface="Arial" charset="0"/>
                      <a:ea typeface="MS PGothic" charset="-128"/>
                    </a:defRPr>
                  </a:lvl1pPr>
                  <a:lvl2pPr marL="742950" indent="-285750">
                    <a:spcBef>
                      <a:spcPct val="20000"/>
                    </a:spcBef>
                    <a:buFont typeface="Arial" charset="0"/>
                    <a:buChar char="–"/>
                    <a:defRPr sz="2000">
                      <a:solidFill>
                        <a:srgbClr val="004266"/>
                      </a:solidFill>
                      <a:latin typeface="Arial" charset="0"/>
                      <a:ea typeface="MS PGothic" charset="-128"/>
                    </a:defRPr>
                  </a:lvl2pPr>
                  <a:lvl3pPr marL="1143000" indent="-228600">
                    <a:spcBef>
                      <a:spcPct val="20000"/>
                    </a:spcBef>
                    <a:buFont typeface="Arial" charset="0"/>
                    <a:buChar char="–"/>
                    <a:defRPr sz="2000">
                      <a:solidFill>
                        <a:schemeClr val="tx1"/>
                      </a:solidFill>
                      <a:latin typeface="Arial" charset="0"/>
                      <a:ea typeface="MS PGothic" charset="-128"/>
                    </a:defRPr>
                  </a:lvl3pPr>
                  <a:lvl4pPr marL="1600200" indent="-228600">
                    <a:spcBef>
                      <a:spcPct val="20000"/>
                    </a:spcBef>
                    <a:buChar char="–"/>
                    <a:defRPr sz="2000">
                      <a:solidFill>
                        <a:schemeClr val="tx1"/>
                      </a:solidFill>
                      <a:latin typeface="Arial" charset="0"/>
                      <a:ea typeface="MS PGothic" charset="-128"/>
                    </a:defRPr>
                  </a:lvl4pPr>
                  <a:lvl5pPr marL="2057400" indent="-228600">
                    <a:spcBef>
                      <a:spcPct val="20000"/>
                    </a:spcBef>
                    <a:buChar char="»"/>
                    <a:defRPr sz="2000">
                      <a:solidFill>
                        <a:schemeClr val="tx1"/>
                      </a:solidFill>
                      <a:latin typeface="Arial" charset="0"/>
                      <a:ea typeface="MS PGothic" charset="-128"/>
                    </a:defRPr>
                  </a:lvl5pPr>
                  <a:lvl6pPr marL="2514600" indent="-228600" eaLnBrk="0" fontAlgn="base" hangingPunct="0">
                    <a:spcBef>
                      <a:spcPct val="20000"/>
                    </a:spcBef>
                    <a:spcAft>
                      <a:spcPct val="0"/>
                    </a:spcAft>
                    <a:buChar char="»"/>
                    <a:defRPr sz="2000">
                      <a:solidFill>
                        <a:schemeClr val="tx1"/>
                      </a:solidFill>
                      <a:latin typeface="Arial" charset="0"/>
                      <a:ea typeface="MS PGothic" charset="-128"/>
                    </a:defRPr>
                  </a:lvl6pPr>
                  <a:lvl7pPr marL="2971800" indent="-228600" eaLnBrk="0" fontAlgn="base" hangingPunct="0">
                    <a:spcBef>
                      <a:spcPct val="20000"/>
                    </a:spcBef>
                    <a:spcAft>
                      <a:spcPct val="0"/>
                    </a:spcAft>
                    <a:buChar char="»"/>
                    <a:defRPr sz="2000">
                      <a:solidFill>
                        <a:schemeClr val="tx1"/>
                      </a:solidFill>
                      <a:latin typeface="Arial" charset="0"/>
                      <a:ea typeface="MS PGothic" charset="-128"/>
                    </a:defRPr>
                  </a:lvl7pPr>
                  <a:lvl8pPr marL="3429000" indent="-228600" eaLnBrk="0" fontAlgn="base" hangingPunct="0">
                    <a:spcBef>
                      <a:spcPct val="20000"/>
                    </a:spcBef>
                    <a:spcAft>
                      <a:spcPct val="0"/>
                    </a:spcAft>
                    <a:buChar char="»"/>
                    <a:defRPr sz="2000">
                      <a:solidFill>
                        <a:schemeClr val="tx1"/>
                      </a:solidFill>
                      <a:latin typeface="Arial" charset="0"/>
                      <a:ea typeface="MS PGothic" charset="-128"/>
                    </a:defRPr>
                  </a:lvl8pPr>
                  <a:lvl9pPr marL="3886200" indent="-228600" eaLnBrk="0" fontAlgn="base" hangingPunct="0">
                    <a:spcBef>
                      <a:spcPct val="20000"/>
                    </a:spcBef>
                    <a:spcAft>
                      <a:spcPct val="0"/>
                    </a:spcAft>
                    <a:buChar char="»"/>
                    <a:defRPr sz="2000">
                      <a:solidFill>
                        <a:schemeClr val="tx1"/>
                      </a:solidFill>
                      <a:latin typeface="Arial" charset="0"/>
                      <a:ea typeface="MS PGothic" charset="-128"/>
                    </a:defRPr>
                  </a:lvl9pPr>
                </a:lstStyle>
                <a:p>
                  <a:pPr eaLnBrk="1" hangingPunct="1">
                    <a:spcBef>
                      <a:spcPct val="0"/>
                    </a:spcBef>
                    <a:buFontTx/>
                    <a:buNone/>
                  </a:pPr>
                  <a:r>
                    <a:rPr lang="en-US" altLang="en-US" sz="1000" b="1" dirty="0" smtClean="0">
                      <a:solidFill>
                        <a:srgbClr val="000000"/>
                      </a:solidFill>
                      <a:ea typeface="ヒラギノ角ゴ Pro W3" charset="-128"/>
                    </a:rPr>
                    <a:t>Consistency &amp; Standardization</a:t>
                  </a:r>
                </a:p>
                <a:p>
                  <a:pPr eaLnBrk="1" hangingPunct="1">
                    <a:spcBef>
                      <a:spcPct val="0"/>
                    </a:spcBef>
                    <a:buFontTx/>
                    <a:buNone/>
                  </a:pPr>
                  <a:r>
                    <a:rPr lang="en-US" altLang="en-US" sz="1000" dirty="0" smtClean="0">
                      <a:solidFill>
                        <a:srgbClr val="000000"/>
                      </a:solidFill>
                      <a:ea typeface="ヒラギノ角ゴ Pro W3" charset="-128"/>
                    </a:rPr>
                    <a:t>Remove biases and adhere to evidence-based practice and treatment </a:t>
                  </a:r>
                  <a:r>
                    <a:rPr lang="en-US" altLang="en-US" sz="1000" dirty="0" err="1" smtClean="0">
                      <a:solidFill>
                        <a:srgbClr val="000000"/>
                      </a:solidFill>
                      <a:ea typeface="ヒラギノ角ゴ Pro W3" charset="-128"/>
                    </a:rPr>
                    <a:t>guildelines</a:t>
                  </a:r>
                  <a:endParaRPr lang="en-US" altLang="en-US" sz="1000" dirty="0">
                    <a:solidFill>
                      <a:srgbClr val="000000"/>
                    </a:solidFill>
                    <a:ea typeface="ヒラギノ角ゴ Pro W3" charset="-128"/>
                  </a:endParaRPr>
                </a:p>
              </p:txBody>
            </p:sp>
          </p:grpSp>
          <p:sp>
            <p:nvSpPr>
              <p:cNvPr id="13" name="TextBox 69"/>
              <p:cNvSpPr txBox="1">
                <a:spLocks noChangeArrowheads="1"/>
              </p:cNvSpPr>
              <p:nvPr/>
            </p:nvSpPr>
            <p:spPr bwMode="auto">
              <a:xfrm>
                <a:off x="9047809" y="5775858"/>
                <a:ext cx="1549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000">
                    <a:solidFill>
                      <a:srgbClr val="004266"/>
                    </a:solidFill>
                    <a:latin typeface="Arial" charset="0"/>
                    <a:ea typeface="MS PGothic" charset="-128"/>
                  </a:defRPr>
                </a:lvl1pPr>
                <a:lvl2pPr marL="742950" indent="-285750">
                  <a:spcBef>
                    <a:spcPct val="20000"/>
                  </a:spcBef>
                  <a:buFont typeface="Arial" charset="0"/>
                  <a:buChar char="–"/>
                  <a:defRPr sz="2000">
                    <a:solidFill>
                      <a:srgbClr val="004266"/>
                    </a:solidFill>
                    <a:latin typeface="Arial" charset="0"/>
                    <a:ea typeface="MS PGothic" charset="-128"/>
                  </a:defRPr>
                </a:lvl2pPr>
                <a:lvl3pPr marL="1143000" indent="-228600">
                  <a:spcBef>
                    <a:spcPct val="20000"/>
                  </a:spcBef>
                  <a:buFont typeface="Arial" charset="0"/>
                  <a:buChar char="–"/>
                  <a:defRPr sz="2000">
                    <a:solidFill>
                      <a:schemeClr val="tx1"/>
                    </a:solidFill>
                    <a:latin typeface="Arial" charset="0"/>
                    <a:ea typeface="MS PGothic" charset="-128"/>
                  </a:defRPr>
                </a:lvl3pPr>
                <a:lvl4pPr marL="1600200" indent="-228600">
                  <a:spcBef>
                    <a:spcPct val="20000"/>
                  </a:spcBef>
                  <a:buChar char="–"/>
                  <a:defRPr sz="2000">
                    <a:solidFill>
                      <a:schemeClr val="tx1"/>
                    </a:solidFill>
                    <a:latin typeface="Arial" charset="0"/>
                    <a:ea typeface="MS PGothic" charset="-128"/>
                  </a:defRPr>
                </a:lvl4pPr>
                <a:lvl5pPr marL="2057400" indent="-228600">
                  <a:spcBef>
                    <a:spcPct val="20000"/>
                  </a:spcBef>
                  <a:buChar char="»"/>
                  <a:defRPr sz="2000">
                    <a:solidFill>
                      <a:schemeClr val="tx1"/>
                    </a:solidFill>
                    <a:latin typeface="Arial" charset="0"/>
                    <a:ea typeface="MS PGothic" charset="-128"/>
                  </a:defRPr>
                </a:lvl5pPr>
                <a:lvl6pPr marL="2514600" indent="-228600" eaLnBrk="0" fontAlgn="base" hangingPunct="0">
                  <a:spcBef>
                    <a:spcPct val="20000"/>
                  </a:spcBef>
                  <a:spcAft>
                    <a:spcPct val="0"/>
                  </a:spcAft>
                  <a:buChar char="»"/>
                  <a:defRPr sz="2000">
                    <a:solidFill>
                      <a:schemeClr val="tx1"/>
                    </a:solidFill>
                    <a:latin typeface="Arial" charset="0"/>
                    <a:ea typeface="MS PGothic" charset="-128"/>
                  </a:defRPr>
                </a:lvl6pPr>
                <a:lvl7pPr marL="2971800" indent="-228600" eaLnBrk="0" fontAlgn="base" hangingPunct="0">
                  <a:spcBef>
                    <a:spcPct val="20000"/>
                  </a:spcBef>
                  <a:spcAft>
                    <a:spcPct val="0"/>
                  </a:spcAft>
                  <a:buChar char="»"/>
                  <a:defRPr sz="2000">
                    <a:solidFill>
                      <a:schemeClr val="tx1"/>
                    </a:solidFill>
                    <a:latin typeface="Arial" charset="0"/>
                    <a:ea typeface="MS PGothic" charset="-128"/>
                  </a:defRPr>
                </a:lvl7pPr>
                <a:lvl8pPr marL="3429000" indent="-228600" eaLnBrk="0" fontAlgn="base" hangingPunct="0">
                  <a:spcBef>
                    <a:spcPct val="20000"/>
                  </a:spcBef>
                  <a:spcAft>
                    <a:spcPct val="0"/>
                  </a:spcAft>
                  <a:buChar char="»"/>
                  <a:defRPr sz="2000">
                    <a:solidFill>
                      <a:schemeClr val="tx1"/>
                    </a:solidFill>
                    <a:latin typeface="Arial" charset="0"/>
                    <a:ea typeface="MS PGothic" charset="-128"/>
                  </a:defRPr>
                </a:lvl8pPr>
                <a:lvl9pPr marL="3886200" indent="-228600" eaLnBrk="0" fontAlgn="base" hangingPunct="0">
                  <a:spcBef>
                    <a:spcPct val="20000"/>
                  </a:spcBef>
                  <a:spcAft>
                    <a:spcPct val="0"/>
                  </a:spcAft>
                  <a:buChar char="»"/>
                  <a:defRPr sz="2000">
                    <a:solidFill>
                      <a:schemeClr val="tx1"/>
                    </a:solidFill>
                    <a:latin typeface="Arial" charset="0"/>
                    <a:ea typeface="MS PGothic" charset="-128"/>
                  </a:defRPr>
                </a:lvl9pPr>
              </a:lstStyle>
              <a:p>
                <a:pPr algn="r" eaLnBrk="1" hangingPunct="1">
                  <a:spcBef>
                    <a:spcPct val="0"/>
                  </a:spcBef>
                  <a:buFontTx/>
                  <a:buNone/>
                </a:pPr>
                <a:r>
                  <a:rPr lang="en-US" altLang="en-US" sz="1800" b="1" dirty="0" smtClean="0">
                    <a:solidFill>
                      <a:srgbClr val="FFFFFF"/>
                    </a:solidFill>
                    <a:ea typeface="ヒラギノ角ゴ Pro W3" charset="-128"/>
                  </a:rPr>
                  <a:t>Benefits</a:t>
                </a:r>
                <a:endParaRPr lang="en-US" altLang="en-US" sz="1800" b="1" dirty="0">
                  <a:solidFill>
                    <a:srgbClr val="FFFFFF"/>
                  </a:solidFill>
                  <a:ea typeface="ヒラギノ角ゴ Pro W3" charset="-128"/>
                </a:endParaRPr>
              </a:p>
            </p:txBody>
          </p:sp>
          <p:sp>
            <p:nvSpPr>
              <p:cNvPr id="14" name="TextBox 13"/>
              <p:cNvSpPr txBox="1">
                <a:spLocks noChangeArrowheads="1"/>
              </p:cNvSpPr>
              <p:nvPr/>
            </p:nvSpPr>
            <p:spPr bwMode="auto">
              <a:xfrm>
                <a:off x="6821225" y="6095501"/>
                <a:ext cx="247344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rgbClr val="004266"/>
                    </a:solidFill>
                    <a:latin typeface="Arial" charset="0"/>
                    <a:ea typeface="MS PGothic" charset="-128"/>
                  </a:defRPr>
                </a:lvl1pPr>
                <a:lvl2pPr marL="742950" indent="-285750">
                  <a:spcBef>
                    <a:spcPct val="20000"/>
                  </a:spcBef>
                  <a:buFont typeface="Arial" charset="0"/>
                  <a:buChar char="–"/>
                  <a:defRPr sz="2000">
                    <a:solidFill>
                      <a:srgbClr val="004266"/>
                    </a:solidFill>
                    <a:latin typeface="Arial" charset="0"/>
                    <a:ea typeface="MS PGothic" charset="-128"/>
                  </a:defRPr>
                </a:lvl2pPr>
                <a:lvl3pPr marL="1143000" indent="-228600">
                  <a:spcBef>
                    <a:spcPct val="20000"/>
                  </a:spcBef>
                  <a:buFont typeface="Arial" charset="0"/>
                  <a:buChar char="–"/>
                  <a:defRPr sz="2000">
                    <a:solidFill>
                      <a:schemeClr val="tx1"/>
                    </a:solidFill>
                    <a:latin typeface="Arial" charset="0"/>
                    <a:ea typeface="MS PGothic" charset="-128"/>
                  </a:defRPr>
                </a:lvl3pPr>
                <a:lvl4pPr marL="1600200" indent="-228600">
                  <a:spcBef>
                    <a:spcPct val="20000"/>
                  </a:spcBef>
                  <a:buChar char="–"/>
                  <a:defRPr sz="2000">
                    <a:solidFill>
                      <a:schemeClr val="tx1"/>
                    </a:solidFill>
                    <a:latin typeface="Arial" charset="0"/>
                    <a:ea typeface="MS PGothic" charset="-128"/>
                  </a:defRPr>
                </a:lvl4pPr>
                <a:lvl5pPr marL="2057400" indent="-228600">
                  <a:spcBef>
                    <a:spcPct val="20000"/>
                  </a:spcBef>
                  <a:buChar char="»"/>
                  <a:defRPr sz="2000">
                    <a:solidFill>
                      <a:schemeClr val="tx1"/>
                    </a:solidFill>
                    <a:latin typeface="Arial" charset="0"/>
                    <a:ea typeface="MS PGothic" charset="-128"/>
                  </a:defRPr>
                </a:lvl5pPr>
                <a:lvl6pPr marL="2514600" indent="-228600" eaLnBrk="0" fontAlgn="base" hangingPunct="0">
                  <a:spcBef>
                    <a:spcPct val="20000"/>
                  </a:spcBef>
                  <a:spcAft>
                    <a:spcPct val="0"/>
                  </a:spcAft>
                  <a:buChar char="»"/>
                  <a:defRPr sz="2000">
                    <a:solidFill>
                      <a:schemeClr val="tx1"/>
                    </a:solidFill>
                    <a:latin typeface="Arial" charset="0"/>
                    <a:ea typeface="MS PGothic" charset="-128"/>
                  </a:defRPr>
                </a:lvl6pPr>
                <a:lvl7pPr marL="2971800" indent="-228600" eaLnBrk="0" fontAlgn="base" hangingPunct="0">
                  <a:spcBef>
                    <a:spcPct val="20000"/>
                  </a:spcBef>
                  <a:spcAft>
                    <a:spcPct val="0"/>
                  </a:spcAft>
                  <a:buChar char="»"/>
                  <a:defRPr sz="2000">
                    <a:solidFill>
                      <a:schemeClr val="tx1"/>
                    </a:solidFill>
                    <a:latin typeface="Arial" charset="0"/>
                    <a:ea typeface="MS PGothic" charset="-128"/>
                  </a:defRPr>
                </a:lvl7pPr>
                <a:lvl8pPr marL="3429000" indent="-228600" eaLnBrk="0" fontAlgn="base" hangingPunct="0">
                  <a:spcBef>
                    <a:spcPct val="20000"/>
                  </a:spcBef>
                  <a:spcAft>
                    <a:spcPct val="0"/>
                  </a:spcAft>
                  <a:buChar char="»"/>
                  <a:defRPr sz="2000">
                    <a:solidFill>
                      <a:schemeClr val="tx1"/>
                    </a:solidFill>
                    <a:latin typeface="Arial" charset="0"/>
                    <a:ea typeface="MS PGothic" charset="-128"/>
                  </a:defRPr>
                </a:lvl8pPr>
                <a:lvl9pPr marL="3886200" indent="-228600" eaLnBrk="0" fontAlgn="base" hangingPunct="0">
                  <a:spcBef>
                    <a:spcPct val="20000"/>
                  </a:spcBef>
                  <a:spcAft>
                    <a:spcPct val="0"/>
                  </a:spcAft>
                  <a:buChar char="»"/>
                  <a:defRPr sz="2000">
                    <a:solidFill>
                      <a:schemeClr val="tx1"/>
                    </a:solidFill>
                    <a:latin typeface="Arial" charset="0"/>
                    <a:ea typeface="MS PGothic" charset="-128"/>
                  </a:defRPr>
                </a:lvl9pPr>
              </a:lstStyle>
              <a:p>
                <a:pPr eaLnBrk="1" hangingPunct="1">
                  <a:spcBef>
                    <a:spcPct val="0"/>
                  </a:spcBef>
                  <a:buFontTx/>
                  <a:buNone/>
                </a:pPr>
                <a:r>
                  <a:rPr lang="en-US" altLang="en-US" sz="1000" b="1" dirty="0" smtClean="0">
                    <a:solidFill>
                      <a:srgbClr val="000000"/>
                    </a:solidFill>
                    <a:ea typeface="ヒラギノ角ゴ Pro W3" charset="-128"/>
                  </a:rPr>
                  <a:t>Reduce Costs</a:t>
                </a:r>
                <a:endParaRPr lang="en-US" altLang="en-US" sz="1000" b="1" dirty="0">
                  <a:solidFill>
                    <a:srgbClr val="000000"/>
                  </a:solidFill>
                  <a:ea typeface="ヒラギノ角ゴ Pro W3" charset="-128"/>
                </a:endParaRPr>
              </a:p>
              <a:p>
                <a:pPr eaLnBrk="1" hangingPunct="1">
                  <a:spcBef>
                    <a:spcPct val="0"/>
                  </a:spcBef>
                  <a:buFontTx/>
                  <a:buNone/>
                </a:pPr>
                <a:r>
                  <a:rPr lang="en-US" altLang="en-US" sz="1000" dirty="0" smtClean="0">
                    <a:solidFill>
                      <a:srgbClr val="000000"/>
                    </a:solidFill>
                    <a:ea typeface="ヒラギノ角ゴ Pro W3" charset="-128"/>
                  </a:rPr>
                  <a:t>Providing better recommendations will reduce downstream costs</a:t>
                </a:r>
                <a:endParaRPr lang="en-US" altLang="en-US" sz="1000" dirty="0">
                  <a:solidFill>
                    <a:srgbClr val="000000"/>
                  </a:solidFill>
                  <a:ea typeface="ヒラギノ角ゴ Pro W3" charset="-128"/>
                </a:endParaRPr>
              </a:p>
            </p:txBody>
          </p:sp>
          <p:pic>
            <p:nvPicPr>
              <p:cNvPr id="15" name="Picture 58" descr="IMAGE$191F5655640C4D0F.jpg"/>
              <p:cNvPicPr>
                <a:picLocks noChangeAspect="1"/>
              </p:cNvPicPr>
              <p:nvPr/>
            </p:nvPicPr>
            <p:blipFill>
              <a:blip r:embed="rId3">
                <a:extLst>
                  <a:ext uri="{28A0092B-C50C-407E-A947-70E740481C1C}">
                    <a14:useLocalDpi xmlns:a14="http://schemas.microsoft.com/office/drawing/2010/main" val="0"/>
                  </a:ext>
                </a:extLst>
              </a:blip>
              <a:srcRect l="54745" t="15390" r="37434" b="72279"/>
              <a:stretch>
                <a:fillRect/>
              </a:stretch>
            </p:blipFill>
            <p:spPr bwMode="auto">
              <a:xfrm>
                <a:off x="2370790" y="5386436"/>
                <a:ext cx="554037" cy="419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68" descr="IMAGE$191F5655640C4D0F.jpg"/>
              <p:cNvPicPr>
                <a:picLocks noChangeAspect="1"/>
              </p:cNvPicPr>
              <p:nvPr/>
            </p:nvPicPr>
            <p:blipFill>
              <a:blip r:embed="rId3">
                <a:extLst>
                  <a:ext uri="{28A0092B-C50C-407E-A947-70E740481C1C}">
                    <a14:useLocalDpi xmlns:a14="http://schemas.microsoft.com/office/drawing/2010/main" val="0"/>
                  </a:ext>
                </a:extLst>
              </a:blip>
              <a:srcRect l="7948" t="15886" r="85587" b="71770"/>
              <a:stretch>
                <a:fillRect/>
              </a:stretch>
            </p:blipFill>
            <p:spPr bwMode="auto">
              <a:xfrm>
                <a:off x="2411181" y="6136707"/>
                <a:ext cx="481013"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50" descr="IMAGE$191F5655640C4D0F.jpg"/>
              <p:cNvPicPr>
                <a:picLocks noChangeAspect="1"/>
              </p:cNvPicPr>
              <p:nvPr/>
            </p:nvPicPr>
            <p:blipFill>
              <a:blip r:embed="rId3">
                <a:extLst>
                  <a:ext uri="{28A0092B-C50C-407E-A947-70E740481C1C}">
                    <a14:useLocalDpi xmlns:a14="http://schemas.microsoft.com/office/drawing/2010/main" val="0"/>
                  </a:ext>
                </a:extLst>
              </a:blip>
              <a:srcRect l="39085" t="16356" r="53465" b="72705"/>
              <a:stretch>
                <a:fillRect/>
              </a:stretch>
            </p:blipFill>
            <p:spPr bwMode="auto">
              <a:xfrm>
                <a:off x="6325242" y="6174051"/>
                <a:ext cx="520700" cy="3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60" descr="IMAGE$191F5655640C4D0F.jpg"/>
              <p:cNvPicPr>
                <a:picLocks noChangeAspect="1"/>
              </p:cNvPicPr>
              <p:nvPr/>
            </p:nvPicPr>
            <p:blipFill>
              <a:blip r:embed="rId3">
                <a:extLst>
                  <a:ext uri="{28A0092B-C50C-407E-A947-70E740481C1C}">
                    <a14:useLocalDpi xmlns:a14="http://schemas.microsoft.com/office/drawing/2010/main" val="0"/>
                  </a:ext>
                </a:extLst>
              </a:blip>
              <a:srcRect l="71083" t="16275" r="22397" b="72578"/>
              <a:stretch>
                <a:fillRect/>
              </a:stretch>
            </p:blipFill>
            <p:spPr bwMode="auto">
              <a:xfrm>
                <a:off x="6319664" y="5378327"/>
                <a:ext cx="533400"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508" y="1613244"/>
            <a:ext cx="2564096" cy="2522572"/>
          </a:xfrm>
          <a:prstGeom prst="rect">
            <a:avLst/>
          </a:prstGeom>
        </p:spPr>
      </p:pic>
      <p:sp>
        <p:nvSpPr>
          <p:cNvPr id="41" name="Rectangle 40"/>
          <p:cNvSpPr/>
          <p:nvPr/>
        </p:nvSpPr>
        <p:spPr>
          <a:xfrm>
            <a:off x="2936033" y="3705520"/>
            <a:ext cx="3704140" cy="2849368"/>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rgbClr val="004266"/>
                </a:solidFill>
              </a:rPr>
              <a:t>The </a:t>
            </a:r>
            <a:r>
              <a:rPr lang="en-US" sz="1200" dirty="0">
                <a:solidFill>
                  <a:srgbClr val="004266"/>
                </a:solidFill>
              </a:rPr>
              <a:t>Bureau of Labor Statistics estimated in 2010 that the country had 156,300 mental health counselors. </a:t>
            </a:r>
            <a:r>
              <a:rPr lang="en-US" sz="1200" b="1" dirty="0">
                <a:solidFill>
                  <a:srgbClr val="004266"/>
                </a:solidFill>
              </a:rPr>
              <a:t>Access to mental health professionals is worse than for other types of doctors.</a:t>
            </a:r>
          </a:p>
          <a:p>
            <a:endParaRPr lang="en-US" sz="1200" dirty="0">
              <a:solidFill>
                <a:srgbClr val="004266"/>
              </a:solidFill>
            </a:endParaRPr>
          </a:p>
          <a:p>
            <a:r>
              <a:rPr lang="en-US" sz="1200" dirty="0">
                <a:solidFill>
                  <a:srgbClr val="004266"/>
                </a:solidFill>
              </a:rPr>
              <a:t>A 2007 study in the journal Psychiatric Services looked at 303 mental health patients who had, in the past year, thought about going to the doctor but decided against it. Cost was a barrier too: 47 percent cited financial obstacles as a reason not to seek treatment. Still, </a:t>
            </a:r>
            <a:r>
              <a:rPr lang="en-US" sz="1200" b="1" dirty="0">
                <a:solidFill>
                  <a:srgbClr val="004266"/>
                </a:solidFill>
              </a:rPr>
              <a:t>attitudinal barriers about the value of mental health care seemed to be be the biggest obstacle.</a:t>
            </a:r>
            <a:r>
              <a:rPr lang="en-US" sz="1200" dirty="0">
                <a:solidFill>
                  <a:srgbClr val="004266"/>
                </a:solidFill>
              </a:rPr>
              <a:t> </a:t>
            </a:r>
          </a:p>
        </p:txBody>
      </p:sp>
      <p:sp>
        <p:nvSpPr>
          <p:cNvPr id="42" name="Rectangle 41"/>
          <p:cNvSpPr/>
          <p:nvPr/>
        </p:nvSpPr>
        <p:spPr>
          <a:xfrm>
            <a:off x="6885530" y="3705520"/>
            <a:ext cx="3704140" cy="2849368"/>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dirty="0">
                <a:solidFill>
                  <a:srgbClr val="004266"/>
                </a:solidFill>
              </a:rPr>
              <a:t>The United States spends $113 billion on mental health treatment.</a:t>
            </a:r>
            <a:r>
              <a:rPr lang="en-US" sz="1200" dirty="0">
                <a:solidFill>
                  <a:srgbClr val="004266"/>
                </a:solidFill>
              </a:rPr>
              <a:t> That works out to about 5.6 percent of the national health-care spending, according to a 2011 paper in the journal Health Affairs</a:t>
            </a:r>
            <a:r>
              <a:rPr lang="en-US" sz="1200" dirty="0" smtClean="0">
                <a:solidFill>
                  <a:srgbClr val="004266"/>
                </a:solidFill>
              </a:rPr>
              <a:t>.</a:t>
            </a:r>
          </a:p>
          <a:p>
            <a:endParaRPr lang="en-US" sz="1200" b="1" dirty="0" smtClean="0">
              <a:solidFill>
                <a:srgbClr val="004266"/>
              </a:solidFill>
            </a:endParaRPr>
          </a:p>
          <a:p>
            <a:r>
              <a:rPr lang="en-US" sz="1200" b="1" dirty="0" smtClean="0">
                <a:solidFill>
                  <a:srgbClr val="004266"/>
                </a:solidFill>
              </a:rPr>
              <a:t>Mental </a:t>
            </a:r>
            <a:r>
              <a:rPr lang="en-US" sz="1200" b="1" dirty="0">
                <a:solidFill>
                  <a:srgbClr val="004266"/>
                </a:solidFill>
              </a:rPr>
              <a:t>health care is pricey, with 45 percent of the untreated citing cost as a barrier.</a:t>
            </a:r>
            <a:r>
              <a:rPr lang="en-US" sz="1200" dirty="0">
                <a:solidFill>
                  <a:srgbClr val="004266"/>
                </a:solidFill>
              </a:rPr>
              <a:t> A quarter of the 15.7 million Americans who received mental health care listed themselves as the main payer for the services, according to one survey that looked at those services from 2005 to 2009. The majority of those who did seek outpatient treatment had out-of-pocket costs between $100 and $5,000</a:t>
            </a:r>
            <a:r>
              <a:rPr lang="en-US" sz="1200" dirty="0" smtClean="0">
                <a:solidFill>
                  <a:srgbClr val="004266"/>
                </a:solidFill>
              </a:rPr>
              <a:t>.</a:t>
            </a:r>
            <a:endParaRPr lang="en-US" sz="1200" dirty="0">
              <a:solidFill>
                <a:srgbClr val="004266"/>
              </a:solidFill>
            </a:endParaRPr>
          </a:p>
        </p:txBody>
      </p:sp>
    </p:spTree>
    <p:extLst>
      <p:ext uri="{BB962C8B-B14F-4D97-AF65-F5344CB8AC3E}">
        <p14:creationId xmlns:p14="http://schemas.microsoft.com/office/powerpoint/2010/main" val="18214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42"/>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2" grpId="0" animBg="1"/>
      <p:bldP spid="41" grpId="0" animBg="1"/>
      <p:bldP spid="4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639997" y="1356026"/>
            <a:ext cx="7825054" cy="5070893"/>
          </a:xfrm>
          <a:prstGeom prst="rect">
            <a:avLst/>
          </a:prstGeom>
        </p:spPr>
      </p:pic>
      <p:sp>
        <p:nvSpPr>
          <p:cNvPr id="2" name="Rounded Rectangle 1"/>
          <p:cNvSpPr/>
          <p:nvPr/>
        </p:nvSpPr>
        <p:spPr>
          <a:xfrm>
            <a:off x="9308260" y="2071670"/>
            <a:ext cx="2313580" cy="3599938"/>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285750" indent="-285750">
              <a:buFont typeface="Arial" charset="0"/>
              <a:buChar char="•"/>
            </a:pPr>
            <a:r>
              <a:rPr lang="en-US" sz="1400" dirty="0" smtClean="0">
                <a:solidFill>
                  <a:srgbClr val="004266"/>
                </a:solidFill>
              </a:rPr>
              <a:t>Chemical </a:t>
            </a:r>
            <a:r>
              <a:rPr lang="en-US" sz="1400" dirty="0">
                <a:solidFill>
                  <a:srgbClr val="004266"/>
                </a:solidFill>
              </a:rPr>
              <a:t>and </a:t>
            </a:r>
            <a:r>
              <a:rPr lang="en-US" sz="1400" dirty="0" smtClean="0">
                <a:solidFill>
                  <a:srgbClr val="004266"/>
                </a:solidFill>
              </a:rPr>
              <a:t>biological </a:t>
            </a:r>
            <a:r>
              <a:rPr lang="en-US" sz="1400" dirty="0">
                <a:solidFill>
                  <a:srgbClr val="004266"/>
                </a:solidFill>
              </a:rPr>
              <a:t>basis for </a:t>
            </a:r>
            <a:r>
              <a:rPr lang="en-US" sz="1400" dirty="0" smtClean="0">
                <a:solidFill>
                  <a:srgbClr val="004266"/>
                </a:solidFill>
              </a:rPr>
              <a:t>mental disorder</a:t>
            </a:r>
            <a:endParaRPr lang="en-US" sz="1400" dirty="0">
              <a:solidFill>
                <a:srgbClr val="004266"/>
              </a:solidFill>
            </a:endParaRPr>
          </a:p>
          <a:p>
            <a:pPr marL="285750" indent="-285750">
              <a:buFont typeface="Arial" charset="0"/>
              <a:buChar char="•"/>
            </a:pPr>
            <a:r>
              <a:rPr lang="en-US" sz="1400" dirty="0">
                <a:solidFill>
                  <a:srgbClr val="004266"/>
                </a:solidFill>
              </a:rPr>
              <a:t>Diagnosis</a:t>
            </a:r>
          </a:p>
          <a:p>
            <a:pPr marL="285750" indent="-285750">
              <a:buFont typeface="Arial" charset="0"/>
              <a:buChar char="•"/>
            </a:pPr>
            <a:r>
              <a:rPr lang="en-US" sz="1400" dirty="0">
                <a:solidFill>
                  <a:srgbClr val="004266"/>
                </a:solidFill>
              </a:rPr>
              <a:t>Prescription</a:t>
            </a:r>
          </a:p>
          <a:p>
            <a:pPr marL="285750" indent="-285750">
              <a:buFont typeface="Arial" charset="0"/>
              <a:buChar char="•"/>
            </a:pPr>
            <a:r>
              <a:rPr lang="en-US" sz="1400" dirty="0">
                <a:solidFill>
                  <a:srgbClr val="004266"/>
                </a:solidFill>
              </a:rPr>
              <a:t>Statistical </a:t>
            </a:r>
            <a:r>
              <a:rPr lang="en-US" sz="1400" dirty="0" smtClean="0">
                <a:solidFill>
                  <a:srgbClr val="004266"/>
                </a:solidFill>
              </a:rPr>
              <a:t>significant recommendations</a:t>
            </a:r>
            <a:endParaRPr lang="en-US" sz="1400" dirty="0">
              <a:solidFill>
                <a:srgbClr val="004266"/>
              </a:solidFill>
            </a:endParaRPr>
          </a:p>
        </p:txBody>
      </p:sp>
      <p:sp>
        <p:nvSpPr>
          <p:cNvPr id="17" name="Rounded Rectangle 16"/>
          <p:cNvSpPr/>
          <p:nvPr/>
        </p:nvSpPr>
        <p:spPr>
          <a:xfrm>
            <a:off x="383036" y="2071670"/>
            <a:ext cx="2466799" cy="3599938"/>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285750" indent="-285750">
              <a:buFont typeface="Arial" charset="0"/>
              <a:buChar char="•"/>
            </a:pPr>
            <a:r>
              <a:rPr lang="en-US" sz="1400" dirty="0" smtClean="0">
                <a:solidFill>
                  <a:srgbClr val="004266"/>
                </a:solidFill>
              </a:rPr>
              <a:t>Cannot prescribe</a:t>
            </a:r>
            <a:endParaRPr lang="en-US" sz="1400" dirty="0">
              <a:solidFill>
                <a:srgbClr val="004266"/>
              </a:solidFill>
            </a:endParaRPr>
          </a:p>
          <a:p>
            <a:pPr marL="285750" indent="-285750">
              <a:buFont typeface="Arial" charset="0"/>
              <a:buChar char="•"/>
            </a:pPr>
            <a:r>
              <a:rPr lang="en-US" sz="1400" dirty="0" smtClean="0">
                <a:solidFill>
                  <a:srgbClr val="004266"/>
                </a:solidFill>
              </a:rPr>
              <a:t>Inherent biases in testing and assessments</a:t>
            </a:r>
          </a:p>
          <a:p>
            <a:pPr marL="285750" indent="-285750">
              <a:buFont typeface="Arial" charset="0"/>
              <a:buChar char="•"/>
            </a:pPr>
            <a:r>
              <a:rPr lang="en-US" sz="1400" dirty="0" smtClean="0">
                <a:solidFill>
                  <a:srgbClr val="004266"/>
                </a:solidFill>
              </a:rPr>
              <a:t>Lack of standardization</a:t>
            </a:r>
            <a:endParaRPr lang="en-US" sz="1400" dirty="0">
              <a:solidFill>
                <a:srgbClr val="004266"/>
              </a:solidFill>
            </a:endParaRPr>
          </a:p>
          <a:p>
            <a:pPr marL="285750" indent="-285750">
              <a:buFont typeface="Arial" charset="0"/>
              <a:buChar char="•"/>
            </a:pPr>
            <a:r>
              <a:rPr lang="en-US" sz="1400" dirty="0" smtClean="0">
                <a:solidFill>
                  <a:srgbClr val="004266"/>
                </a:solidFill>
              </a:rPr>
              <a:t>Data inconsistency</a:t>
            </a:r>
            <a:endParaRPr lang="en-US" sz="1400" dirty="0">
              <a:solidFill>
                <a:srgbClr val="004266"/>
              </a:solidFill>
            </a:endParaRPr>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876990" y="2641207"/>
            <a:ext cx="1173204" cy="103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81040" y="2578860"/>
            <a:ext cx="785307" cy="1155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 name="Group 45"/>
          <p:cNvGrpSpPr/>
          <p:nvPr/>
        </p:nvGrpSpPr>
        <p:grpSpPr>
          <a:xfrm>
            <a:off x="2802543" y="2406903"/>
            <a:ext cx="6543110" cy="2929471"/>
            <a:chOff x="2802543" y="2018283"/>
            <a:chExt cx="6543110" cy="2929471"/>
          </a:xfrm>
          <a:solidFill>
            <a:schemeClr val="bg1"/>
          </a:solidFill>
        </p:grpSpPr>
        <p:grpSp>
          <p:nvGrpSpPr>
            <p:cNvPr id="44" name="Group 43"/>
            <p:cNvGrpSpPr/>
            <p:nvPr/>
          </p:nvGrpSpPr>
          <p:grpSpPr>
            <a:xfrm>
              <a:off x="2802543" y="2018283"/>
              <a:ext cx="6543110" cy="2929471"/>
              <a:chOff x="2802543" y="2018283"/>
              <a:chExt cx="6543110" cy="2929471"/>
            </a:xfrm>
            <a:grpFill/>
          </p:grpSpPr>
          <p:grpSp>
            <p:nvGrpSpPr>
              <p:cNvPr id="42" name="Group 41"/>
              <p:cNvGrpSpPr/>
              <p:nvPr/>
            </p:nvGrpSpPr>
            <p:grpSpPr>
              <a:xfrm>
                <a:off x="2802543" y="2018283"/>
                <a:ext cx="6543110" cy="2929471"/>
                <a:chOff x="2802543" y="2018283"/>
                <a:chExt cx="6543110" cy="2929471"/>
              </a:xfrm>
              <a:grpFill/>
            </p:grpSpPr>
            <p:sp>
              <p:nvSpPr>
                <p:cNvPr id="29" name="Moon 28"/>
                <p:cNvSpPr/>
                <p:nvPr/>
              </p:nvSpPr>
              <p:spPr>
                <a:xfrm rot="16200000">
                  <a:off x="4876316" y="-8893"/>
                  <a:ext cx="2404077" cy="6458429"/>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Moon 29"/>
                <p:cNvSpPr/>
                <p:nvPr/>
              </p:nvSpPr>
              <p:spPr>
                <a:xfrm rot="5400000" flipV="1">
                  <a:off x="4876314" y="516501"/>
                  <a:ext cx="2404077" cy="6458429"/>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Moon 30"/>
                <p:cNvSpPr/>
                <p:nvPr/>
              </p:nvSpPr>
              <p:spPr>
                <a:xfrm rot="16200000">
                  <a:off x="5567358" y="-674578"/>
                  <a:ext cx="1055897" cy="6458429"/>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Moon 31"/>
                <p:cNvSpPr/>
                <p:nvPr/>
              </p:nvSpPr>
              <p:spPr>
                <a:xfrm rot="5400000" flipV="1">
                  <a:off x="5567358" y="1189854"/>
                  <a:ext cx="1055897" cy="6458429"/>
                </a:xfrm>
                <a:prstGeom prst="mo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911740" y="2767793"/>
                  <a:ext cx="914400" cy="146903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7490093" y="2623072"/>
                  <a:ext cx="914400" cy="146903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2866092" y="2703675"/>
                  <a:ext cx="914400" cy="146903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8376213" y="2689422"/>
                  <a:ext cx="914400" cy="146903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9186125" y="2164028"/>
                  <a:ext cx="159528" cy="146903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9131085" y="3362952"/>
                  <a:ext cx="159528" cy="146903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2802543" y="2104995"/>
                  <a:ext cx="159528" cy="146903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2820862" y="3380300"/>
                  <a:ext cx="159528" cy="146903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1" name="Picture 10" descr="IBMWatson_blue.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18947" y="2770878"/>
                <a:ext cx="1755775" cy="2413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43" name="TextBox 42"/>
              <p:cNvSpPr txBox="1"/>
              <p:nvPr/>
            </p:nvSpPr>
            <p:spPr>
              <a:xfrm>
                <a:off x="5880204" y="2652416"/>
                <a:ext cx="2406428" cy="461665"/>
              </a:xfrm>
              <a:prstGeom prst="rect">
                <a:avLst/>
              </a:prstGeom>
              <a:grpFill/>
            </p:spPr>
            <p:txBody>
              <a:bodyPr wrap="none" rtlCol="0">
                <a:spAutoFit/>
              </a:bodyPr>
              <a:lstStyle/>
              <a:p>
                <a:r>
                  <a:rPr lang="en-US" sz="2400" b="1"/>
                  <a:t>f</a:t>
                </a:r>
                <a:r>
                  <a:rPr lang="en-US" sz="2400" b="1" smtClean="0"/>
                  <a:t>or Psychology</a:t>
                </a:r>
                <a:endParaRPr lang="en-US" sz="2400" b="1"/>
              </a:p>
            </p:txBody>
          </p:sp>
          <p:sp>
            <p:nvSpPr>
              <p:cNvPr id="11" name="TextBox 10"/>
              <p:cNvSpPr txBox="1"/>
              <p:nvPr/>
            </p:nvSpPr>
            <p:spPr>
              <a:xfrm>
                <a:off x="3721972" y="3172924"/>
                <a:ext cx="2015220" cy="369332"/>
              </a:xfrm>
              <a:prstGeom prst="rect">
                <a:avLst/>
              </a:prstGeom>
              <a:grpFill/>
            </p:spPr>
            <p:txBody>
              <a:bodyPr wrap="square" rtlCol="0">
                <a:spAutoFit/>
              </a:bodyPr>
              <a:lstStyle/>
              <a:p>
                <a:r>
                  <a:rPr lang="en-US" dirty="0" smtClean="0"/>
                  <a:t>Daily Monitoring</a:t>
                </a:r>
                <a:endParaRPr lang="en-US" dirty="0"/>
              </a:p>
            </p:txBody>
          </p:sp>
          <p:sp>
            <p:nvSpPr>
              <p:cNvPr id="10" name="TextBox 9"/>
              <p:cNvSpPr txBox="1"/>
              <p:nvPr/>
            </p:nvSpPr>
            <p:spPr>
              <a:xfrm>
                <a:off x="6817165" y="3175484"/>
                <a:ext cx="1043356" cy="369332"/>
              </a:xfrm>
              <a:prstGeom prst="rect">
                <a:avLst/>
              </a:prstGeom>
              <a:grpFill/>
            </p:spPr>
            <p:txBody>
              <a:bodyPr wrap="square" rtlCol="0">
                <a:spAutoFit/>
              </a:bodyPr>
              <a:lstStyle/>
              <a:p>
                <a:r>
                  <a:rPr lang="en-US" dirty="0" smtClean="0"/>
                  <a:t>Analysis</a:t>
                </a:r>
                <a:endParaRPr lang="en-US" dirty="0"/>
              </a:p>
            </p:txBody>
          </p:sp>
          <p:sp>
            <p:nvSpPr>
              <p:cNvPr id="12" name="TextBox 11"/>
              <p:cNvSpPr txBox="1"/>
              <p:nvPr/>
            </p:nvSpPr>
            <p:spPr>
              <a:xfrm>
                <a:off x="4502206" y="3752486"/>
                <a:ext cx="1220739" cy="369332"/>
              </a:xfrm>
              <a:prstGeom prst="rect">
                <a:avLst/>
              </a:prstGeom>
              <a:grpFill/>
            </p:spPr>
            <p:txBody>
              <a:bodyPr wrap="square" rtlCol="0">
                <a:spAutoFit/>
              </a:bodyPr>
              <a:lstStyle/>
              <a:p>
                <a:r>
                  <a:rPr lang="en-US" dirty="0" smtClean="0"/>
                  <a:t>Tracking</a:t>
                </a:r>
                <a:endParaRPr lang="en-US" dirty="0"/>
              </a:p>
            </p:txBody>
          </p:sp>
          <p:sp>
            <p:nvSpPr>
              <p:cNvPr id="13" name="TextBox 12"/>
              <p:cNvSpPr txBox="1"/>
              <p:nvPr/>
            </p:nvSpPr>
            <p:spPr>
              <a:xfrm>
                <a:off x="6804205" y="3752486"/>
                <a:ext cx="1411618" cy="369332"/>
              </a:xfrm>
              <a:prstGeom prst="rect">
                <a:avLst/>
              </a:prstGeom>
              <a:grpFill/>
            </p:spPr>
            <p:txBody>
              <a:bodyPr wrap="square" rtlCol="0">
                <a:spAutoFit/>
              </a:bodyPr>
              <a:lstStyle/>
              <a:p>
                <a:r>
                  <a:rPr lang="en-US" dirty="0" smtClean="0"/>
                  <a:t>Predictive</a:t>
                </a:r>
                <a:endParaRPr lang="en-US" dirty="0"/>
              </a:p>
            </p:txBody>
          </p:sp>
        </p:grpSp>
        <p:pic>
          <p:nvPicPr>
            <p:cNvPr id="45" name="Picture 6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881319" y="3218681"/>
              <a:ext cx="536569" cy="93899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75" name="Title 1"/>
          <p:cNvSpPr>
            <a:spLocks noGrp="1"/>
          </p:cNvSpPr>
          <p:nvPr>
            <p:ph type="title"/>
          </p:nvPr>
        </p:nvSpPr>
        <p:spPr>
          <a:xfrm>
            <a:off x="609600" y="1022350"/>
            <a:ext cx="10972800" cy="427038"/>
          </a:xfrm>
        </p:spPr>
        <p:txBody>
          <a:bodyPr/>
          <a:lstStyle/>
          <a:p>
            <a:r>
              <a:rPr lang="en-US" dirty="0" smtClean="0"/>
              <a:t>How can we help combine Psychology and Mental Health?</a:t>
            </a:r>
            <a:endParaRPr lang="en-US" dirty="0"/>
          </a:p>
        </p:txBody>
      </p:sp>
      <p:sp>
        <p:nvSpPr>
          <p:cNvPr id="14" name="TextBox 13"/>
          <p:cNvSpPr txBox="1"/>
          <p:nvPr/>
        </p:nvSpPr>
        <p:spPr>
          <a:xfrm>
            <a:off x="528096" y="2067625"/>
            <a:ext cx="2385126" cy="400110"/>
          </a:xfrm>
          <a:prstGeom prst="rect">
            <a:avLst/>
          </a:prstGeom>
          <a:noFill/>
        </p:spPr>
        <p:txBody>
          <a:bodyPr wrap="square" rtlCol="0">
            <a:spAutoFit/>
          </a:bodyPr>
          <a:lstStyle/>
          <a:p>
            <a:r>
              <a:rPr lang="en-US" sz="2000" dirty="0" smtClean="0"/>
              <a:t>Art of Psychology</a:t>
            </a:r>
            <a:endParaRPr lang="en-US" sz="2000" dirty="0"/>
          </a:p>
        </p:txBody>
      </p:sp>
      <p:sp>
        <p:nvSpPr>
          <p:cNvPr id="16" name="TextBox 15"/>
          <p:cNvSpPr txBox="1"/>
          <p:nvPr/>
        </p:nvSpPr>
        <p:spPr>
          <a:xfrm>
            <a:off x="9588965" y="2066550"/>
            <a:ext cx="3133047" cy="400110"/>
          </a:xfrm>
          <a:prstGeom prst="rect">
            <a:avLst/>
          </a:prstGeom>
          <a:noFill/>
        </p:spPr>
        <p:txBody>
          <a:bodyPr wrap="square" rtlCol="0">
            <a:spAutoFit/>
          </a:bodyPr>
          <a:lstStyle/>
          <a:p>
            <a:r>
              <a:rPr lang="en-US" sz="2000" smtClean="0"/>
              <a:t>Mental </a:t>
            </a:r>
            <a:r>
              <a:rPr lang="en-US" sz="2000" dirty="0" smtClean="0"/>
              <a:t>Health</a:t>
            </a:r>
            <a:endParaRPr lang="en-US" sz="2000" dirty="0"/>
          </a:p>
        </p:txBody>
      </p:sp>
    </p:spTree>
    <p:extLst>
      <p:ext uri="{BB962C8B-B14F-4D97-AF65-F5344CB8AC3E}">
        <p14:creationId xmlns:p14="http://schemas.microsoft.com/office/powerpoint/2010/main" val="155379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barn(inVertical)">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US" altLang="en-US" smtClean="0"/>
              <a:t>© 2016 International Business Machines Corporation</a:t>
            </a:r>
            <a:endParaRPr lang="en-US" altLang="en-US"/>
          </a:p>
        </p:txBody>
      </p:sp>
      <p:sp>
        <p:nvSpPr>
          <p:cNvPr id="5" name="Slide Number Placeholder 4"/>
          <p:cNvSpPr>
            <a:spLocks noGrp="1"/>
          </p:cNvSpPr>
          <p:nvPr>
            <p:ph type="sldNum" sz="quarter" idx="11"/>
          </p:nvPr>
        </p:nvSpPr>
        <p:spPr/>
        <p:txBody>
          <a:bodyPr/>
          <a:lstStyle/>
          <a:p>
            <a:pPr>
              <a:defRPr/>
            </a:pPr>
            <a:fld id="{4FC959EC-2B06-6147-83A2-7A5464216FA6}" type="slidenum">
              <a:rPr lang="en-US" altLang="en-US" smtClean="0"/>
              <a:pPr>
                <a:defRPr/>
              </a:pPr>
              <a:t>4</a:t>
            </a:fld>
            <a:endParaRPr lang="en-US" altLang="en-US"/>
          </a:p>
        </p:txBody>
      </p:sp>
      <p:sp>
        <p:nvSpPr>
          <p:cNvPr id="7" name="Title 6"/>
          <p:cNvSpPr>
            <a:spLocks noGrp="1"/>
          </p:cNvSpPr>
          <p:nvPr>
            <p:ph type="title"/>
          </p:nvPr>
        </p:nvSpPr>
        <p:spPr/>
        <p:txBody>
          <a:bodyPr/>
          <a:lstStyle/>
          <a:p>
            <a:r>
              <a:rPr lang="en-US" dirty="0" smtClean="0"/>
              <a:t>IBM Watson for Psychology – The App</a:t>
            </a:r>
            <a:endParaRPr lang="en-US" dirty="0"/>
          </a:p>
        </p:txBody>
      </p:sp>
      <p:sp>
        <p:nvSpPr>
          <p:cNvPr id="9" name="Rectangle 3"/>
          <p:cNvSpPr txBox="1">
            <a:spLocks noChangeArrowheads="1"/>
          </p:cNvSpPr>
          <p:nvPr/>
        </p:nvSpPr>
        <p:spPr bwMode="auto">
          <a:xfrm>
            <a:off x="777240" y="1539240"/>
            <a:ext cx="10726896" cy="655320"/>
          </a:xfrm>
          <a:prstGeom prst="rect">
            <a:avLst/>
          </a:prstGeom>
          <a:noFill/>
          <a:ln w="9525">
            <a:noFill/>
            <a:miter lim="800000"/>
            <a:headEnd/>
            <a:tailEnd/>
          </a:ln>
          <a:effectLst/>
        </p:spPr>
        <p:txBody>
          <a:bodyPr lIns="0" tIns="0" rIns="0" bIns="0"/>
          <a:lstStyle/>
          <a:p>
            <a:pPr>
              <a:spcBef>
                <a:spcPct val="20000"/>
              </a:spcBef>
              <a:defRPr/>
            </a:pPr>
            <a:r>
              <a:rPr lang="en-US" dirty="0" smtClean="0">
                <a:solidFill>
                  <a:srgbClr val="6BC72B"/>
                </a:solidFill>
              </a:rPr>
              <a:t>Watson for Psychology is a supplemental </a:t>
            </a:r>
            <a:r>
              <a:rPr lang="en-US" dirty="0">
                <a:solidFill>
                  <a:srgbClr val="6BC72B"/>
                </a:solidFill>
              </a:rPr>
              <a:t>solution for existing psychologists to track, record, and analyze behavioral data to provide both better recommendations and higher quality sessions with patients</a:t>
            </a:r>
            <a:endParaRPr lang="en-US" b="1" i="1" kern="0" dirty="0">
              <a:solidFill>
                <a:srgbClr val="6BC72B"/>
              </a:solidFill>
              <a:latin typeface="Arial"/>
              <a:ea typeface="ヒラギノ角ゴ Pro W3" pitchFamily="120" charset="-128"/>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2137929"/>
            <a:ext cx="7637092" cy="4335897"/>
          </a:xfrm>
          <a:prstGeom prst="rect">
            <a:avLst/>
          </a:prstGeom>
        </p:spPr>
      </p:pic>
    </p:spTree>
    <p:extLst>
      <p:ext uri="{BB962C8B-B14F-4D97-AF65-F5344CB8AC3E}">
        <p14:creationId xmlns:p14="http://schemas.microsoft.com/office/powerpoint/2010/main" val="9202272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1022350"/>
            <a:ext cx="10972800" cy="505906"/>
          </a:xfrm>
        </p:spPr>
        <p:txBody>
          <a:bodyPr/>
          <a:lstStyle/>
          <a:p>
            <a:r>
              <a:rPr lang="en-US" dirty="0" smtClean="0"/>
              <a:t>How IBM Watson for Psychology was built</a:t>
            </a:r>
            <a:endParaRPr lang="en-US" dirty="0"/>
          </a:p>
        </p:txBody>
      </p:sp>
      <p:sp>
        <p:nvSpPr>
          <p:cNvPr id="4" name="Footer Placeholder 3"/>
          <p:cNvSpPr>
            <a:spLocks noGrp="1"/>
          </p:cNvSpPr>
          <p:nvPr>
            <p:ph type="ftr" sz="quarter" idx="10"/>
          </p:nvPr>
        </p:nvSpPr>
        <p:spPr/>
        <p:txBody>
          <a:bodyPr/>
          <a:lstStyle/>
          <a:p>
            <a:pPr>
              <a:defRPr/>
            </a:pPr>
            <a:r>
              <a:rPr lang="en-US" altLang="en-US" smtClean="0"/>
              <a:t>© 2016 International Business Machines Corporation</a:t>
            </a:r>
            <a:endParaRPr lang="en-US" altLang="en-US"/>
          </a:p>
        </p:txBody>
      </p:sp>
      <p:sp>
        <p:nvSpPr>
          <p:cNvPr id="5" name="Slide Number Placeholder 4"/>
          <p:cNvSpPr>
            <a:spLocks noGrp="1"/>
          </p:cNvSpPr>
          <p:nvPr>
            <p:ph type="sldNum" sz="quarter" idx="11"/>
          </p:nvPr>
        </p:nvSpPr>
        <p:spPr/>
        <p:txBody>
          <a:bodyPr/>
          <a:lstStyle/>
          <a:p>
            <a:pPr>
              <a:defRPr/>
            </a:pPr>
            <a:fld id="{4FC959EC-2B06-6147-83A2-7A5464216FA6}" type="slidenum">
              <a:rPr lang="en-US" altLang="en-US" smtClean="0"/>
              <a:pPr>
                <a:defRPr/>
              </a:pPr>
              <a:t>5</a:t>
            </a:fld>
            <a:endParaRPr lang="en-US" alt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 y="1528256"/>
            <a:ext cx="5445760" cy="4084320"/>
          </a:xfrm>
          <a:prstGeom prst="rect">
            <a:avLst/>
          </a:prstGeom>
        </p:spPr>
      </p:pic>
      <p:sp>
        <p:nvSpPr>
          <p:cNvPr id="7" name="Rectangle 6"/>
          <p:cNvSpPr/>
          <p:nvPr/>
        </p:nvSpPr>
        <p:spPr>
          <a:xfrm>
            <a:off x="670560" y="5612576"/>
            <a:ext cx="6096000" cy="369332"/>
          </a:xfrm>
          <a:prstGeom prst="rect">
            <a:avLst/>
          </a:prstGeom>
        </p:spPr>
        <p:txBody>
          <a:bodyPr>
            <a:spAutoFit/>
          </a:bodyPr>
          <a:lstStyle/>
          <a:p>
            <a:r>
              <a:rPr lang="en-US" dirty="0" smtClean="0">
                <a:solidFill>
                  <a:srgbClr val="004266"/>
                </a:solidFill>
              </a:rPr>
              <a:t>One visionary, two high schoolers, and one old man</a:t>
            </a:r>
            <a:endParaRPr lang="en-US" dirty="0">
              <a:solidFill>
                <a:srgbClr val="004266"/>
              </a:solidFill>
            </a:endParaRPr>
          </a:p>
        </p:txBody>
      </p:sp>
      <p:sp>
        <p:nvSpPr>
          <p:cNvPr id="9" name="Rectangle 8"/>
          <p:cNvSpPr/>
          <p:nvPr/>
        </p:nvSpPr>
        <p:spPr>
          <a:xfrm>
            <a:off x="6367780" y="1528256"/>
            <a:ext cx="5547360" cy="4801314"/>
          </a:xfrm>
          <a:prstGeom prst="rect">
            <a:avLst/>
          </a:prstGeom>
        </p:spPr>
        <p:txBody>
          <a:bodyPr wrap="square">
            <a:spAutoFit/>
          </a:bodyPr>
          <a:lstStyle/>
          <a:p>
            <a:pPr marL="285750" indent="-285750">
              <a:buFont typeface="Arial" charset="0"/>
              <a:buChar char="•"/>
            </a:pPr>
            <a:r>
              <a:rPr lang="en-US" b="1" dirty="0"/>
              <a:t>IDEA</a:t>
            </a:r>
            <a:r>
              <a:rPr lang="en-US" dirty="0"/>
              <a:t> – Understanding Watson’s capabilities of learning and analysis </a:t>
            </a:r>
            <a:r>
              <a:rPr lang="en-US" dirty="0" smtClean="0"/>
              <a:t>to address the </a:t>
            </a:r>
            <a:r>
              <a:rPr lang="en-US" dirty="0"/>
              <a:t>shortage of mental health care </a:t>
            </a:r>
            <a:r>
              <a:rPr lang="en-US" dirty="0" smtClean="0"/>
              <a:t>available</a:t>
            </a:r>
          </a:p>
          <a:p>
            <a:pPr marL="285750" indent="-285750">
              <a:buFont typeface="Arial" charset="0"/>
              <a:buChar char="•"/>
            </a:pPr>
            <a:r>
              <a:rPr lang="en-US" b="1" dirty="0" smtClean="0"/>
              <a:t>4 </a:t>
            </a:r>
            <a:r>
              <a:rPr lang="en-US" b="1" dirty="0"/>
              <a:t>Business Minds</a:t>
            </a:r>
            <a:r>
              <a:rPr lang="en-US" dirty="0"/>
              <a:t> </a:t>
            </a:r>
            <a:r>
              <a:rPr lang="en-US" dirty="0" smtClean="0"/>
              <a:t>– Idea </a:t>
            </a:r>
            <a:r>
              <a:rPr lang="en-US" dirty="0"/>
              <a:t>first, code </a:t>
            </a:r>
            <a:r>
              <a:rPr lang="en-US" dirty="0" smtClean="0"/>
              <a:t>second</a:t>
            </a:r>
          </a:p>
          <a:p>
            <a:pPr marL="285750" indent="-285750">
              <a:buFont typeface="Arial" charset="0"/>
              <a:buChar char="•"/>
            </a:pPr>
            <a:r>
              <a:rPr lang="en-US" b="1" dirty="0" smtClean="0"/>
              <a:t>Research </a:t>
            </a:r>
            <a:r>
              <a:rPr lang="en-US" b="1" dirty="0"/>
              <a:t>&amp; Communication</a:t>
            </a:r>
            <a:r>
              <a:rPr lang="en-US" dirty="0"/>
              <a:t> </a:t>
            </a:r>
            <a:r>
              <a:rPr lang="en-US" dirty="0" smtClean="0"/>
              <a:t>– Digest </a:t>
            </a:r>
            <a:r>
              <a:rPr lang="en-US" dirty="0"/>
              <a:t>the DSM, the leading mental health guidebook within the medical </a:t>
            </a:r>
            <a:r>
              <a:rPr lang="en-US" dirty="0" smtClean="0"/>
              <a:t>community</a:t>
            </a:r>
          </a:p>
          <a:p>
            <a:pPr marL="285750" indent="-285750">
              <a:buFont typeface="Arial" charset="0"/>
              <a:buChar char="•"/>
            </a:pPr>
            <a:r>
              <a:rPr lang="en-US" b="1" dirty="0" smtClean="0"/>
              <a:t>Business </a:t>
            </a:r>
            <a:r>
              <a:rPr lang="en-US" b="1" dirty="0"/>
              <a:t>Cases</a:t>
            </a:r>
            <a:r>
              <a:rPr lang="en-US" dirty="0"/>
              <a:t> – Creating use cases from three perspectives: patient, family member, and practitioner. </a:t>
            </a:r>
            <a:endParaRPr lang="en-US" dirty="0" smtClean="0"/>
          </a:p>
          <a:p>
            <a:pPr marL="285750" indent="-285750">
              <a:buFont typeface="Arial" charset="0"/>
              <a:buChar char="•"/>
            </a:pPr>
            <a:r>
              <a:rPr lang="en-US" b="1" dirty="0" smtClean="0"/>
              <a:t>Learning </a:t>
            </a:r>
            <a:r>
              <a:rPr lang="en-US" b="1" dirty="0"/>
              <a:t>how to </a:t>
            </a:r>
            <a:r>
              <a:rPr lang="en-US" b="1" dirty="0" smtClean="0"/>
              <a:t>Code </a:t>
            </a:r>
            <a:r>
              <a:rPr lang="en-US" dirty="0" smtClean="0"/>
              <a:t>– Little </a:t>
            </a:r>
            <a:r>
              <a:rPr lang="en-US" dirty="0"/>
              <a:t>to no app development </a:t>
            </a:r>
            <a:r>
              <a:rPr lang="en-US" dirty="0" smtClean="0"/>
              <a:t>experience, </a:t>
            </a:r>
            <a:r>
              <a:rPr lang="en-US" dirty="0"/>
              <a:t>but persistence and the help of mentors </a:t>
            </a:r>
            <a:r>
              <a:rPr lang="en-US" dirty="0" smtClean="0"/>
              <a:t>allow us </a:t>
            </a:r>
            <a:r>
              <a:rPr lang="en-US" dirty="0"/>
              <a:t>to overcome </a:t>
            </a:r>
            <a:r>
              <a:rPr lang="en-US" dirty="0" smtClean="0"/>
              <a:t>lack </a:t>
            </a:r>
            <a:r>
              <a:rPr lang="en-US" dirty="0"/>
              <a:t>of </a:t>
            </a:r>
            <a:r>
              <a:rPr lang="en-US" dirty="0" smtClean="0"/>
              <a:t>knowledge</a:t>
            </a:r>
          </a:p>
          <a:p>
            <a:pPr marL="285750" indent="-285750">
              <a:buFont typeface="Arial" charset="0"/>
              <a:buChar char="•"/>
            </a:pPr>
            <a:r>
              <a:rPr lang="en-US" b="1" dirty="0" smtClean="0"/>
              <a:t>Watson </a:t>
            </a:r>
            <a:r>
              <a:rPr lang="en-US" b="1" dirty="0"/>
              <a:t>for Psychology</a:t>
            </a:r>
            <a:r>
              <a:rPr lang="en-US" dirty="0"/>
              <a:t> – E</a:t>
            </a:r>
            <a:r>
              <a:rPr lang="en-US" dirty="0" smtClean="0"/>
              <a:t>nables </a:t>
            </a:r>
            <a:r>
              <a:rPr lang="en-US" dirty="0"/>
              <a:t>psychologists to </a:t>
            </a:r>
            <a:r>
              <a:rPr lang="en-US" dirty="0" smtClean="0"/>
              <a:t>better understand patients’ </a:t>
            </a:r>
            <a:r>
              <a:rPr lang="en-US" dirty="0"/>
              <a:t>daily mental </a:t>
            </a:r>
            <a:r>
              <a:rPr lang="en-US" dirty="0" smtClean="0"/>
              <a:t>state </a:t>
            </a:r>
            <a:r>
              <a:rPr lang="en-US" dirty="0"/>
              <a:t>and </a:t>
            </a:r>
            <a:r>
              <a:rPr lang="en-US" dirty="0" smtClean="0"/>
              <a:t>hope to revolutionize </a:t>
            </a:r>
            <a:r>
              <a:rPr lang="en-US" dirty="0"/>
              <a:t>the field of psychology</a:t>
            </a:r>
          </a:p>
        </p:txBody>
      </p:sp>
    </p:spTree>
    <p:extLst>
      <p:ext uri="{BB962C8B-B14F-4D97-AF65-F5344CB8AC3E}">
        <p14:creationId xmlns:p14="http://schemas.microsoft.com/office/powerpoint/2010/main" val="18930435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Nuts &amp; Bolts</a:t>
            </a:r>
            <a:endParaRPr lang="en-US" dirty="0"/>
          </a:p>
        </p:txBody>
      </p:sp>
      <p:sp>
        <p:nvSpPr>
          <p:cNvPr id="4" name="Footer Placeholder 3"/>
          <p:cNvSpPr>
            <a:spLocks noGrp="1"/>
          </p:cNvSpPr>
          <p:nvPr>
            <p:ph type="ftr" sz="quarter" idx="10"/>
          </p:nvPr>
        </p:nvSpPr>
        <p:spPr>
          <a:xfrm>
            <a:off x="116840" y="6477001"/>
            <a:ext cx="7416800" cy="231775"/>
          </a:xfrm>
        </p:spPr>
        <p:txBody>
          <a:bodyPr/>
          <a:lstStyle/>
          <a:p>
            <a:pPr>
              <a:defRPr/>
            </a:pPr>
            <a:r>
              <a:rPr lang="en-US" altLang="en-US" smtClean="0"/>
              <a:t>© 2016 International Business Machines Corporation</a:t>
            </a:r>
            <a:endParaRPr lang="en-US" altLang="en-US"/>
          </a:p>
        </p:txBody>
      </p:sp>
      <p:sp>
        <p:nvSpPr>
          <p:cNvPr id="5" name="Slide Number Placeholder 4"/>
          <p:cNvSpPr>
            <a:spLocks noGrp="1"/>
          </p:cNvSpPr>
          <p:nvPr>
            <p:ph type="sldNum" sz="quarter" idx="11"/>
          </p:nvPr>
        </p:nvSpPr>
        <p:spPr/>
        <p:txBody>
          <a:bodyPr/>
          <a:lstStyle/>
          <a:p>
            <a:pPr>
              <a:defRPr/>
            </a:pPr>
            <a:fld id="{4FC959EC-2B06-6147-83A2-7A5464216FA6}" type="slidenum">
              <a:rPr lang="en-US" altLang="en-US" smtClean="0"/>
              <a:pPr>
                <a:defRPr/>
              </a:pPr>
              <a:t>6</a:t>
            </a:fld>
            <a:endParaRPr lang="en-US" alt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5429" y="2033152"/>
            <a:ext cx="3441700" cy="7620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6160" y="4788378"/>
            <a:ext cx="3035300" cy="774700"/>
          </a:xfrm>
          <a:prstGeom prst="rect">
            <a:avLst/>
          </a:prstGeom>
        </p:spPr>
      </p:pic>
      <p:sp>
        <p:nvSpPr>
          <p:cNvPr id="10" name="Rounded Rectangle 9"/>
          <p:cNvSpPr/>
          <p:nvPr/>
        </p:nvSpPr>
        <p:spPr>
          <a:xfrm>
            <a:off x="350520" y="1737042"/>
            <a:ext cx="1476243" cy="167737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defTabSz="914400" eaLnBrk="1" fontAlgn="auto" latinLnBrk="0" hangingPunct="1">
              <a:lnSpc>
                <a:spcPct val="100000"/>
              </a:lnSpc>
              <a:spcBef>
                <a:spcPts val="0"/>
              </a:spcBef>
              <a:spcAft>
                <a:spcPts val="0"/>
              </a:spcAft>
              <a:buClrTx/>
              <a:buSzTx/>
              <a:buFont typeface="Arial" charset="0"/>
              <a:buNone/>
              <a:tabLst/>
              <a:defRPr/>
            </a:pPr>
            <a:r>
              <a:rPr lang="en-US" sz="1400" smtClean="0">
                <a:solidFill>
                  <a:srgbClr val="004266"/>
                </a:solidFill>
              </a:rPr>
              <a:t>Questionnaire</a:t>
            </a:r>
            <a:endParaRPr lang="en-US" sz="1400" dirty="0">
              <a:solidFill>
                <a:srgbClr val="004266"/>
              </a:solidFill>
            </a:endParaRPr>
          </a:p>
        </p:txBody>
      </p:sp>
      <p:pic>
        <p:nvPicPr>
          <p:cNvPr id="11" name="Picture 1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79810" y="2171541"/>
            <a:ext cx="647672" cy="952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Arrow Connector 12"/>
          <p:cNvCxnSpPr>
            <a:stCxn id="10" idx="3"/>
          </p:cNvCxnSpPr>
          <p:nvPr/>
        </p:nvCxnSpPr>
        <p:spPr>
          <a:xfrm flipV="1">
            <a:off x="1826763" y="2575560"/>
            <a:ext cx="1099317" cy="1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Rectangle 14"/>
          <p:cNvSpPr/>
          <p:nvPr/>
        </p:nvSpPr>
        <p:spPr>
          <a:xfrm>
            <a:off x="5788409" y="2538591"/>
            <a:ext cx="2496673" cy="1077218"/>
          </a:xfrm>
          <a:prstGeom prst="rect">
            <a:avLst/>
          </a:prstGeom>
        </p:spPr>
        <p:txBody>
          <a:bodyPr wrap="square">
            <a:spAutoFit/>
          </a:bodyPr>
          <a:lstStyle/>
          <a:p>
            <a:r>
              <a:rPr lang="en-US" sz="1600" dirty="0" smtClean="0"/>
              <a:t>(Python – Learning </a:t>
            </a:r>
            <a:r>
              <a:rPr lang="en-US" sz="1600" dirty="0" err="1" smtClean="0"/>
              <a:t>Alg</a:t>
            </a:r>
            <a:r>
              <a:rPr lang="en-US" sz="1600" dirty="0" smtClean="0"/>
              <a:t>)</a:t>
            </a:r>
          </a:p>
          <a:p>
            <a:pPr marL="285750" indent="-285750">
              <a:buFont typeface="Arial" charset="0"/>
              <a:buChar char="•"/>
            </a:pPr>
            <a:r>
              <a:rPr lang="en-US" sz="1600" dirty="0" smtClean="0"/>
              <a:t>Keyword Search (relevance, sentiment)</a:t>
            </a:r>
          </a:p>
          <a:p>
            <a:pPr marL="285750" indent="-285750">
              <a:buFont typeface="Arial" charset="0"/>
              <a:buChar char="•"/>
            </a:pPr>
            <a:r>
              <a:rPr lang="en-US" sz="1600" dirty="0" smtClean="0"/>
              <a:t>Emotion</a:t>
            </a:r>
            <a:endParaRPr lang="en-US" sz="1600" dirty="0"/>
          </a:p>
        </p:txBody>
      </p:sp>
      <p:sp>
        <p:nvSpPr>
          <p:cNvPr id="16" name="Rectangle 15"/>
          <p:cNvSpPr/>
          <p:nvPr/>
        </p:nvSpPr>
        <p:spPr>
          <a:xfrm>
            <a:off x="6096000" y="5293559"/>
            <a:ext cx="3185160" cy="1077218"/>
          </a:xfrm>
          <a:prstGeom prst="rect">
            <a:avLst/>
          </a:prstGeom>
        </p:spPr>
        <p:txBody>
          <a:bodyPr wrap="square">
            <a:spAutoFit/>
          </a:bodyPr>
          <a:lstStyle/>
          <a:p>
            <a:r>
              <a:rPr lang="en-US" sz="1600" dirty="0" smtClean="0"/>
              <a:t>(Python – Track </a:t>
            </a:r>
            <a:r>
              <a:rPr lang="en-US" sz="1600" dirty="0" err="1" smtClean="0"/>
              <a:t>Alg</a:t>
            </a:r>
            <a:r>
              <a:rPr lang="en-US" sz="1600" dirty="0" smtClean="0"/>
              <a:t>)</a:t>
            </a:r>
          </a:p>
          <a:p>
            <a:pPr marL="285750" indent="-285750">
              <a:buFont typeface="Arial" charset="0"/>
              <a:buChar char="•"/>
            </a:pPr>
            <a:r>
              <a:rPr lang="en-US" sz="1600" dirty="0" smtClean="0"/>
              <a:t>Emotion</a:t>
            </a:r>
          </a:p>
          <a:p>
            <a:pPr marL="285750" indent="-285750">
              <a:buFont typeface="Arial" charset="0"/>
              <a:buChar char="•"/>
            </a:pPr>
            <a:r>
              <a:rPr lang="en-US" sz="1600" dirty="0" smtClean="0"/>
              <a:t>Language Style</a:t>
            </a:r>
          </a:p>
          <a:p>
            <a:pPr marL="285750" indent="-285750">
              <a:buFont typeface="Arial" charset="0"/>
              <a:buChar char="•"/>
            </a:pPr>
            <a:r>
              <a:rPr lang="en-US" sz="1600" dirty="0" smtClean="0"/>
              <a:t>Social Tendencies</a:t>
            </a:r>
          </a:p>
        </p:txBody>
      </p:sp>
      <p:cxnSp>
        <p:nvCxnSpPr>
          <p:cNvPr id="18" name="Straight Arrow Connector 17"/>
          <p:cNvCxnSpPr/>
          <p:nvPr/>
        </p:nvCxnSpPr>
        <p:spPr>
          <a:xfrm>
            <a:off x="3931815" y="2575560"/>
            <a:ext cx="88910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Rounded Rectangle 19"/>
          <p:cNvSpPr/>
          <p:nvPr/>
        </p:nvSpPr>
        <p:spPr>
          <a:xfrm>
            <a:off x="10014717" y="3122922"/>
            <a:ext cx="1750563" cy="167737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defTabSz="914400" eaLnBrk="1" fontAlgn="auto" latinLnBrk="0" hangingPunct="1">
              <a:lnSpc>
                <a:spcPct val="100000"/>
              </a:lnSpc>
              <a:spcBef>
                <a:spcPts val="0"/>
              </a:spcBef>
              <a:spcAft>
                <a:spcPts val="0"/>
              </a:spcAft>
              <a:buClrTx/>
              <a:buSzTx/>
              <a:buFont typeface="Arial" charset="0"/>
              <a:buNone/>
              <a:tabLst/>
              <a:defRPr/>
            </a:pPr>
            <a:r>
              <a:rPr lang="en-US" sz="1400" dirty="0" smtClean="0">
                <a:solidFill>
                  <a:srgbClr val="004266"/>
                </a:solidFill>
              </a:rPr>
              <a:t>Report  (Rec for Psychologist)</a:t>
            </a:r>
            <a:endParaRPr lang="en-US" sz="1400" dirty="0">
              <a:solidFill>
                <a:srgbClr val="004266"/>
              </a:solidFill>
            </a:endParaRPr>
          </a:p>
        </p:txBody>
      </p:sp>
      <p:sp>
        <p:nvSpPr>
          <p:cNvPr id="22" name="Rectangle 21"/>
          <p:cNvSpPr/>
          <p:nvPr/>
        </p:nvSpPr>
        <p:spPr>
          <a:xfrm>
            <a:off x="10226039" y="3770700"/>
            <a:ext cx="563880" cy="2565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0972798" y="3761692"/>
            <a:ext cx="563880" cy="2565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0226039" y="4206519"/>
            <a:ext cx="563880" cy="2565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0972798" y="4206519"/>
            <a:ext cx="563880" cy="2565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p:nvPr/>
        </p:nvSpPr>
        <p:spPr>
          <a:xfrm>
            <a:off x="365760" y="4652250"/>
            <a:ext cx="1476243" cy="1677370"/>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marR="0" lvl="0" indent="-285750" defTabSz="914400" eaLnBrk="1" fontAlgn="auto" latinLnBrk="0" hangingPunct="1">
              <a:lnSpc>
                <a:spcPct val="100000"/>
              </a:lnSpc>
              <a:spcBef>
                <a:spcPts val="0"/>
              </a:spcBef>
              <a:spcAft>
                <a:spcPts val="0"/>
              </a:spcAft>
              <a:buClrTx/>
              <a:buSzTx/>
              <a:buFont typeface="Arial" charset="0"/>
              <a:buNone/>
              <a:tabLst/>
              <a:defRPr/>
            </a:pPr>
            <a:r>
              <a:rPr lang="en-US" sz="1400" dirty="0" smtClean="0">
                <a:solidFill>
                  <a:srgbClr val="004266"/>
                </a:solidFill>
              </a:rPr>
              <a:t>Blogs</a:t>
            </a:r>
            <a:endParaRPr lang="en-US" sz="1400" dirty="0">
              <a:solidFill>
                <a:srgbClr val="004266"/>
              </a:solidFill>
            </a:endParaRPr>
          </a:p>
        </p:txBody>
      </p:sp>
      <p:cxnSp>
        <p:nvCxnSpPr>
          <p:cNvPr id="35" name="Straight Arrow Connector 34"/>
          <p:cNvCxnSpPr/>
          <p:nvPr/>
        </p:nvCxnSpPr>
        <p:spPr>
          <a:xfrm flipV="1">
            <a:off x="1842003" y="5490768"/>
            <a:ext cx="1099317" cy="1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6" name="Picture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2899" y="4221252"/>
            <a:ext cx="1522952" cy="2304573"/>
          </a:xfrm>
          <a:prstGeom prst="rect">
            <a:avLst/>
          </a:prstGeom>
        </p:spPr>
      </p:pic>
      <p:pic>
        <p:nvPicPr>
          <p:cNvPr id="40" name="Picture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0793" y="1475741"/>
            <a:ext cx="1522952" cy="2304573"/>
          </a:xfrm>
          <a:prstGeom prst="rect">
            <a:avLst/>
          </a:prstGeom>
        </p:spPr>
      </p:pic>
      <p:cxnSp>
        <p:nvCxnSpPr>
          <p:cNvPr id="42" name="Straight Arrow Connector 41"/>
          <p:cNvCxnSpPr/>
          <p:nvPr/>
        </p:nvCxnSpPr>
        <p:spPr>
          <a:xfrm>
            <a:off x="3977535" y="5506008"/>
            <a:ext cx="88910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3" name="Picture 4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04586" y="5136936"/>
            <a:ext cx="796302" cy="699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Rectangle 54"/>
          <p:cNvSpPr/>
          <p:nvPr/>
        </p:nvSpPr>
        <p:spPr>
          <a:xfrm>
            <a:off x="3971083" y="2781136"/>
            <a:ext cx="1400514" cy="1169551"/>
          </a:xfrm>
          <a:prstGeom prst="rect">
            <a:avLst/>
          </a:prstGeom>
        </p:spPr>
        <p:txBody>
          <a:bodyPr wrap="square">
            <a:spAutoFit/>
          </a:bodyPr>
          <a:lstStyle/>
          <a:p>
            <a:pPr marL="285750" indent="-285750">
              <a:buFont typeface="Arial" charset="0"/>
              <a:buChar char="•"/>
            </a:pPr>
            <a:r>
              <a:rPr lang="en-US" sz="1400" dirty="0" err="1" smtClean="0"/>
              <a:t>Jquery</a:t>
            </a:r>
            <a:endParaRPr lang="en-US" sz="1400" dirty="0" smtClean="0"/>
          </a:p>
          <a:p>
            <a:pPr marL="285750" indent="-285750">
              <a:buFont typeface="Arial" charset="0"/>
              <a:buChar char="•"/>
            </a:pPr>
            <a:r>
              <a:rPr lang="en-US" sz="1400" dirty="0" smtClean="0"/>
              <a:t>CSS</a:t>
            </a:r>
          </a:p>
          <a:p>
            <a:pPr marL="285750" indent="-285750">
              <a:buFont typeface="Arial" charset="0"/>
              <a:buChar char="•"/>
            </a:pPr>
            <a:r>
              <a:rPr lang="en-US" sz="1400" dirty="0" err="1" smtClean="0"/>
              <a:t>Javascript</a:t>
            </a:r>
            <a:endParaRPr lang="en-US" sz="1400" dirty="0" smtClean="0"/>
          </a:p>
          <a:p>
            <a:pPr marL="285750" indent="-285750">
              <a:buFont typeface="Arial" charset="0"/>
              <a:buChar char="•"/>
            </a:pPr>
            <a:r>
              <a:rPr lang="en-US" sz="1400" dirty="0" smtClean="0"/>
              <a:t>HTML</a:t>
            </a:r>
            <a:endParaRPr lang="en-US" sz="1400" dirty="0"/>
          </a:p>
          <a:p>
            <a:pPr marL="285750" indent="-285750">
              <a:buFont typeface="Arial" charset="0"/>
              <a:buChar char="•"/>
            </a:pPr>
            <a:r>
              <a:rPr lang="en-US" sz="1400" dirty="0" smtClean="0"/>
              <a:t>PHP</a:t>
            </a:r>
            <a:endParaRPr lang="en-US" sz="1400" dirty="0"/>
          </a:p>
        </p:txBody>
      </p:sp>
      <p:sp>
        <p:nvSpPr>
          <p:cNvPr id="56" name="Rectangle 55"/>
          <p:cNvSpPr/>
          <p:nvPr/>
        </p:nvSpPr>
        <p:spPr>
          <a:xfrm>
            <a:off x="4001585" y="5647802"/>
            <a:ext cx="1400514" cy="1169551"/>
          </a:xfrm>
          <a:prstGeom prst="rect">
            <a:avLst/>
          </a:prstGeom>
        </p:spPr>
        <p:txBody>
          <a:bodyPr wrap="square">
            <a:spAutoFit/>
          </a:bodyPr>
          <a:lstStyle/>
          <a:p>
            <a:pPr marL="285750" indent="-285750">
              <a:buFont typeface="Arial" charset="0"/>
              <a:buChar char="•"/>
            </a:pPr>
            <a:r>
              <a:rPr lang="en-US" sz="1400" dirty="0" err="1" smtClean="0"/>
              <a:t>Jquery</a:t>
            </a:r>
            <a:endParaRPr lang="en-US" sz="1400" dirty="0" smtClean="0"/>
          </a:p>
          <a:p>
            <a:pPr marL="285750" indent="-285750">
              <a:buFont typeface="Arial" charset="0"/>
              <a:buChar char="•"/>
            </a:pPr>
            <a:r>
              <a:rPr lang="en-US" sz="1400" dirty="0" smtClean="0"/>
              <a:t>CSS</a:t>
            </a:r>
          </a:p>
          <a:p>
            <a:pPr marL="285750" indent="-285750">
              <a:buFont typeface="Arial" charset="0"/>
              <a:buChar char="•"/>
            </a:pPr>
            <a:r>
              <a:rPr lang="en-US" sz="1400" dirty="0" err="1" smtClean="0"/>
              <a:t>Javascript</a:t>
            </a:r>
            <a:endParaRPr lang="en-US" sz="1400" dirty="0" smtClean="0"/>
          </a:p>
          <a:p>
            <a:pPr marL="285750" indent="-285750">
              <a:buFont typeface="Arial" charset="0"/>
              <a:buChar char="•"/>
            </a:pPr>
            <a:r>
              <a:rPr lang="en-US" sz="1400" dirty="0" smtClean="0"/>
              <a:t>HTML</a:t>
            </a:r>
            <a:endParaRPr lang="en-US" sz="1400" dirty="0"/>
          </a:p>
          <a:p>
            <a:pPr marL="285750" indent="-285750">
              <a:buFont typeface="Arial" charset="0"/>
              <a:buChar char="•"/>
            </a:pPr>
            <a:r>
              <a:rPr lang="en-US" sz="1400" dirty="0" smtClean="0"/>
              <a:t>PHP</a:t>
            </a:r>
            <a:endParaRPr lang="en-US" sz="1400" dirty="0"/>
          </a:p>
        </p:txBody>
      </p:sp>
      <p:cxnSp>
        <p:nvCxnSpPr>
          <p:cNvPr id="76" name="Straight Arrow Connector 75"/>
          <p:cNvCxnSpPr/>
          <p:nvPr/>
        </p:nvCxnSpPr>
        <p:spPr>
          <a:xfrm flipV="1">
            <a:off x="8262264" y="4463080"/>
            <a:ext cx="1567536" cy="9104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8" name="Straight Arrow Connector 77"/>
          <p:cNvCxnSpPr/>
          <p:nvPr/>
        </p:nvCxnSpPr>
        <p:spPr>
          <a:xfrm flipH="1">
            <a:off x="8300217" y="4724377"/>
            <a:ext cx="1503827" cy="85394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1" name="Straight Arrow Connector 80"/>
          <p:cNvCxnSpPr/>
          <p:nvPr/>
        </p:nvCxnSpPr>
        <p:spPr>
          <a:xfrm>
            <a:off x="8315856" y="2316147"/>
            <a:ext cx="1567536" cy="9104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2" name="Straight Arrow Connector 81"/>
          <p:cNvCxnSpPr/>
          <p:nvPr/>
        </p:nvCxnSpPr>
        <p:spPr>
          <a:xfrm flipH="1" flipV="1">
            <a:off x="8353809" y="2577444"/>
            <a:ext cx="1503827" cy="85394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4" name="Rectangle 83"/>
          <p:cNvSpPr/>
          <p:nvPr/>
        </p:nvSpPr>
        <p:spPr>
          <a:xfrm>
            <a:off x="1895490" y="2171541"/>
            <a:ext cx="1045830" cy="307777"/>
          </a:xfrm>
          <a:prstGeom prst="rect">
            <a:avLst/>
          </a:prstGeom>
        </p:spPr>
        <p:txBody>
          <a:bodyPr wrap="square">
            <a:spAutoFit/>
          </a:bodyPr>
          <a:lstStyle/>
          <a:p>
            <a:r>
              <a:rPr lang="en-US" sz="1400" smtClean="0"/>
              <a:t>(answers)</a:t>
            </a:r>
            <a:endParaRPr lang="en-US" sz="1400" dirty="0"/>
          </a:p>
        </p:txBody>
      </p:sp>
      <p:sp>
        <p:nvSpPr>
          <p:cNvPr id="85" name="Rectangle 84"/>
          <p:cNvSpPr/>
          <p:nvPr/>
        </p:nvSpPr>
        <p:spPr>
          <a:xfrm>
            <a:off x="1912264" y="5129879"/>
            <a:ext cx="1045830" cy="307777"/>
          </a:xfrm>
          <a:prstGeom prst="rect">
            <a:avLst/>
          </a:prstGeom>
        </p:spPr>
        <p:txBody>
          <a:bodyPr wrap="square">
            <a:spAutoFit/>
          </a:bodyPr>
          <a:lstStyle/>
          <a:p>
            <a:r>
              <a:rPr lang="en-US" sz="1400" smtClean="0"/>
              <a:t>(entries)</a:t>
            </a:r>
            <a:endParaRPr lang="en-US" sz="1400" dirty="0"/>
          </a:p>
        </p:txBody>
      </p:sp>
      <p:sp>
        <p:nvSpPr>
          <p:cNvPr id="86" name="Rectangle 85"/>
          <p:cNvSpPr/>
          <p:nvPr/>
        </p:nvSpPr>
        <p:spPr>
          <a:xfrm>
            <a:off x="3979823" y="2171540"/>
            <a:ext cx="1045830" cy="307777"/>
          </a:xfrm>
          <a:prstGeom prst="rect">
            <a:avLst/>
          </a:prstGeom>
        </p:spPr>
        <p:txBody>
          <a:bodyPr wrap="square">
            <a:spAutoFit/>
          </a:bodyPr>
          <a:lstStyle/>
          <a:p>
            <a:r>
              <a:rPr lang="en-US" sz="1400" dirty="0" smtClean="0"/>
              <a:t>(result)</a:t>
            </a:r>
            <a:endParaRPr lang="en-US" sz="1400" dirty="0"/>
          </a:p>
        </p:txBody>
      </p:sp>
      <p:sp>
        <p:nvSpPr>
          <p:cNvPr id="87" name="Rectangle 86"/>
          <p:cNvSpPr/>
          <p:nvPr/>
        </p:nvSpPr>
        <p:spPr>
          <a:xfrm>
            <a:off x="4046220" y="5127979"/>
            <a:ext cx="1045830" cy="307777"/>
          </a:xfrm>
          <a:prstGeom prst="rect">
            <a:avLst/>
          </a:prstGeom>
        </p:spPr>
        <p:txBody>
          <a:bodyPr wrap="square">
            <a:spAutoFit/>
          </a:bodyPr>
          <a:lstStyle/>
          <a:p>
            <a:r>
              <a:rPr lang="en-US" sz="1400" dirty="0" smtClean="0"/>
              <a:t>(text)</a:t>
            </a:r>
            <a:endParaRPr lang="en-US" sz="1400" dirty="0"/>
          </a:p>
        </p:txBody>
      </p:sp>
    </p:spTree>
    <p:extLst>
      <p:ext uri="{BB962C8B-B14F-4D97-AF65-F5344CB8AC3E}">
        <p14:creationId xmlns:p14="http://schemas.microsoft.com/office/powerpoint/2010/main" val="17061469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Providers &amp; Insurers: A supplemental tool for Psychologists</a:t>
            </a:r>
            <a:endParaRPr lang="en-US" dirty="0"/>
          </a:p>
        </p:txBody>
      </p:sp>
      <p:sp>
        <p:nvSpPr>
          <p:cNvPr id="4" name="Footer Placeholder 3"/>
          <p:cNvSpPr>
            <a:spLocks noGrp="1"/>
          </p:cNvSpPr>
          <p:nvPr>
            <p:ph type="ftr" sz="quarter" idx="10"/>
          </p:nvPr>
        </p:nvSpPr>
        <p:spPr/>
        <p:txBody>
          <a:bodyPr/>
          <a:lstStyle/>
          <a:p>
            <a:pPr>
              <a:defRPr/>
            </a:pPr>
            <a:r>
              <a:rPr lang="en-US" altLang="en-US" smtClean="0"/>
              <a:t>© 2016 International Business Machines Corporation</a:t>
            </a:r>
            <a:endParaRPr lang="en-US" altLang="en-US"/>
          </a:p>
        </p:txBody>
      </p:sp>
      <p:sp>
        <p:nvSpPr>
          <p:cNvPr id="5" name="Slide Number Placeholder 4"/>
          <p:cNvSpPr>
            <a:spLocks noGrp="1"/>
          </p:cNvSpPr>
          <p:nvPr>
            <p:ph type="sldNum" sz="quarter" idx="11"/>
          </p:nvPr>
        </p:nvSpPr>
        <p:spPr/>
        <p:txBody>
          <a:bodyPr/>
          <a:lstStyle/>
          <a:p>
            <a:pPr>
              <a:defRPr/>
            </a:pPr>
            <a:fld id="{4FC959EC-2B06-6147-83A2-7A5464216FA6}" type="slidenum">
              <a:rPr lang="en-US" altLang="en-US" smtClean="0"/>
              <a:pPr>
                <a:defRPr/>
              </a:pPr>
              <a:t>7</a:t>
            </a:fld>
            <a:endParaRPr lang="en-US" altLang="en-US"/>
          </a:p>
        </p:txBody>
      </p:sp>
      <p:sp>
        <p:nvSpPr>
          <p:cNvPr id="13" name="Rectangle 12"/>
          <p:cNvSpPr/>
          <p:nvPr/>
        </p:nvSpPr>
        <p:spPr>
          <a:xfrm>
            <a:off x="2451100" y="1654821"/>
            <a:ext cx="7289800" cy="1754326"/>
          </a:xfrm>
          <a:prstGeom prst="rect">
            <a:avLst/>
          </a:prstGeom>
        </p:spPr>
        <p:txBody>
          <a:bodyPr wrap="square">
            <a:spAutoFit/>
          </a:bodyPr>
          <a:lstStyle/>
          <a:p>
            <a:r>
              <a:rPr lang="en-US" i="1" dirty="0" smtClean="0">
                <a:latin typeface="Times" charset="0"/>
              </a:rPr>
              <a:t>Our </a:t>
            </a:r>
            <a:r>
              <a:rPr lang="en-US" i="1" dirty="0">
                <a:latin typeface="Times" charset="0"/>
              </a:rPr>
              <a:t>scientific foundation and reliance on empirical evidence make us unique among mental and behavioral health practitioners (Peterson, 2003). Failure </a:t>
            </a:r>
            <a:r>
              <a:rPr lang="en-US" i="1" dirty="0" smtClean="0">
                <a:latin typeface="Times" charset="0"/>
              </a:rPr>
              <a:t>to </a:t>
            </a:r>
            <a:r>
              <a:rPr lang="en-US" i="1" dirty="0">
                <a:latin typeface="Times" charset="0"/>
              </a:rPr>
              <a:t>recognize this fact in training programs and practice makes us vulnerable to being lumped together as generic mental health providers or business consultants, and we will be less competitive in the marketplace. </a:t>
            </a:r>
            <a:r>
              <a:rPr lang="en-US" i="1" dirty="0" smtClean="0">
                <a:latin typeface="Times" charset="0"/>
              </a:rPr>
              <a:t> - APA Presidential Address (2010)</a:t>
            </a:r>
            <a:endParaRPr lang="en-US" i="1" dirty="0"/>
          </a:p>
        </p:txBody>
      </p:sp>
      <p:sp>
        <p:nvSpPr>
          <p:cNvPr id="7" name="Rectangle 6"/>
          <p:cNvSpPr/>
          <p:nvPr/>
        </p:nvSpPr>
        <p:spPr>
          <a:xfrm>
            <a:off x="2451100" y="3924237"/>
            <a:ext cx="7772400" cy="2031325"/>
          </a:xfrm>
          <a:prstGeom prst="rect">
            <a:avLst/>
          </a:prstGeom>
        </p:spPr>
        <p:txBody>
          <a:bodyPr wrap="square">
            <a:spAutoFit/>
          </a:bodyPr>
          <a:lstStyle/>
          <a:p>
            <a:r>
              <a:rPr lang="en-US" b="1" i="1" dirty="0">
                <a:latin typeface="Times" charset="0"/>
                <a:ea typeface="Times" charset="0"/>
                <a:cs typeface="Times" charset="0"/>
              </a:rPr>
              <a:t>Recent federal legislation requires more expansive insurance coverage for mental health services. </a:t>
            </a:r>
            <a:r>
              <a:rPr lang="en-US" i="1" dirty="0">
                <a:latin typeface="Times" charset="0"/>
                <a:ea typeface="Times" charset="0"/>
                <a:cs typeface="Times" charset="0"/>
              </a:rPr>
              <a:t>The Mental Health Parity and Addiction Act of 2008 applies to large, employer-sponsored insurance plans. It bars insurers from putting up financial barriers to mental health care that are greater than those created for physical treatments. While there was some concern that the new requirements would lead employers to drop mental health coverage altogether, a poll by the Kaiser Family Foundation found only 2 percent did so.</a:t>
            </a:r>
          </a:p>
        </p:txBody>
      </p:sp>
    </p:spTree>
    <p:extLst>
      <p:ext uri="{BB962C8B-B14F-4D97-AF65-F5344CB8AC3E}">
        <p14:creationId xmlns:p14="http://schemas.microsoft.com/office/powerpoint/2010/main" val="687167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Beyond Psychology</a:t>
            </a:r>
            <a:endParaRPr lang="en-US" dirty="0"/>
          </a:p>
        </p:txBody>
      </p:sp>
      <p:sp>
        <p:nvSpPr>
          <p:cNvPr id="4" name="Footer Placeholder 3"/>
          <p:cNvSpPr>
            <a:spLocks noGrp="1"/>
          </p:cNvSpPr>
          <p:nvPr>
            <p:ph type="ftr" sz="quarter" idx="10"/>
          </p:nvPr>
        </p:nvSpPr>
        <p:spPr/>
        <p:txBody>
          <a:bodyPr/>
          <a:lstStyle/>
          <a:p>
            <a:pPr>
              <a:defRPr/>
            </a:pPr>
            <a:r>
              <a:rPr lang="en-US" altLang="en-US" smtClean="0"/>
              <a:t>© 2016 International Business Machines Corporation</a:t>
            </a:r>
            <a:endParaRPr lang="en-US" altLang="en-US"/>
          </a:p>
        </p:txBody>
      </p:sp>
      <p:sp>
        <p:nvSpPr>
          <p:cNvPr id="5" name="Slide Number Placeholder 4"/>
          <p:cNvSpPr>
            <a:spLocks noGrp="1"/>
          </p:cNvSpPr>
          <p:nvPr>
            <p:ph type="sldNum" sz="quarter" idx="11"/>
          </p:nvPr>
        </p:nvSpPr>
        <p:spPr/>
        <p:txBody>
          <a:bodyPr/>
          <a:lstStyle/>
          <a:p>
            <a:pPr>
              <a:defRPr/>
            </a:pPr>
            <a:fld id="{4FC959EC-2B06-6147-83A2-7A5464216FA6}" type="slidenum">
              <a:rPr lang="en-US" altLang="en-US" smtClean="0"/>
              <a:pPr>
                <a:defRPr/>
              </a:pPr>
              <a:t>8</a:t>
            </a:fld>
            <a:endParaRPr lang="en-US" altLang="en-US"/>
          </a:p>
        </p:txBody>
      </p:sp>
      <p:sp>
        <p:nvSpPr>
          <p:cNvPr id="3" name="Rectangle 2"/>
          <p:cNvSpPr/>
          <p:nvPr/>
        </p:nvSpPr>
        <p:spPr>
          <a:xfrm>
            <a:off x="609600" y="1638731"/>
            <a:ext cx="6096000" cy="1477328"/>
          </a:xfrm>
          <a:prstGeom prst="rect">
            <a:avLst/>
          </a:prstGeom>
        </p:spPr>
        <p:txBody>
          <a:bodyPr>
            <a:spAutoFit/>
          </a:bodyPr>
          <a:lstStyle/>
          <a:p>
            <a:r>
              <a:rPr lang="en-US" b="1" i="1" dirty="0" smtClean="0">
                <a:latin typeface="Times" charset="0"/>
              </a:rPr>
              <a:t>Government</a:t>
            </a:r>
          </a:p>
          <a:p>
            <a:r>
              <a:rPr lang="en-US" i="1" dirty="0" smtClean="0">
                <a:latin typeface="Times" charset="0"/>
              </a:rPr>
              <a:t>Social security determination, Crime, Military, Legislation</a:t>
            </a:r>
          </a:p>
          <a:p>
            <a:endParaRPr lang="en-US" i="1" dirty="0">
              <a:latin typeface="Times" charset="0"/>
            </a:endParaRPr>
          </a:p>
          <a:p>
            <a:r>
              <a:rPr lang="en-US" b="1" i="1" dirty="0" smtClean="0">
                <a:latin typeface="Times" charset="0"/>
              </a:rPr>
              <a:t>Business &amp; Liability</a:t>
            </a:r>
            <a:endParaRPr lang="en-US" i="1" dirty="0"/>
          </a:p>
          <a:p>
            <a:r>
              <a:rPr lang="en-US" i="1" dirty="0" smtClean="0">
                <a:latin typeface="Times" charset="0"/>
              </a:rPr>
              <a:t>Safety, Heavy Machinery, Responsibility</a:t>
            </a:r>
          </a:p>
        </p:txBody>
      </p:sp>
    </p:spTree>
    <p:extLst>
      <p:ext uri="{BB962C8B-B14F-4D97-AF65-F5344CB8AC3E}">
        <p14:creationId xmlns:p14="http://schemas.microsoft.com/office/powerpoint/2010/main" val="714210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a:t>
            </a:r>
            <a:endParaRPr lang="en-US" dirty="0"/>
          </a:p>
        </p:txBody>
      </p:sp>
      <p:sp>
        <p:nvSpPr>
          <p:cNvPr id="4" name="Footer Placeholder 3"/>
          <p:cNvSpPr>
            <a:spLocks noGrp="1"/>
          </p:cNvSpPr>
          <p:nvPr>
            <p:ph type="ftr" sz="quarter" idx="10"/>
          </p:nvPr>
        </p:nvSpPr>
        <p:spPr/>
        <p:txBody>
          <a:bodyPr/>
          <a:lstStyle/>
          <a:p>
            <a:pPr>
              <a:defRPr/>
            </a:pPr>
            <a:r>
              <a:rPr lang="en-US" altLang="en-US" smtClean="0"/>
              <a:t>© 2016 International Business Machines Corporation</a:t>
            </a:r>
            <a:endParaRPr lang="en-US" altLang="en-US"/>
          </a:p>
        </p:txBody>
      </p:sp>
      <p:sp>
        <p:nvSpPr>
          <p:cNvPr id="5" name="Slide Number Placeholder 4"/>
          <p:cNvSpPr>
            <a:spLocks noGrp="1"/>
          </p:cNvSpPr>
          <p:nvPr>
            <p:ph type="sldNum" sz="quarter" idx="11"/>
          </p:nvPr>
        </p:nvSpPr>
        <p:spPr/>
        <p:txBody>
          <a:bodyPr/>
          <a:lstStyle/>
          <a:p>
            <a:pPr>
              <a:defRPr/>
            </a:pPr>
            <a:fld id="{4FC959EC-2B06-6147-83A2-7A5464216FA6}" type="slidenum">
              <a:rPr lang="en-US" altLang="en-US" smtClean="0"/>
              <a:pPr>
                <a:defRPr/>
              </a:pPr>
              <a:t>9</a:t>
            </a:fld>
            <a:endParaRPr lang="en-US" altLang="en-US"/>
          </a:p>
        </p:txBody>
      </p:sp>
    </p:spTree>
    <p:extLst>
      <p:ext uri="{BB962C8B-B14F-4D97-AF65-F5344CB8AC3E}">
        <p14:creationId xmlns:p14="http://schemas.microsoft.com/office/powerpoint/2010/main" val="552895812"/>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1738</TotalTime>
  <Words>896</Words>
  <Application>Microsoft Macintosh PowerPoint</Application>
  <PresentationFormat>Widescreen</PresentationFormat>
  <Paragraphs>128</Paragraphs>
  <Slides>11</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Calibri</vt:lpstr>
      <vt:lpstr>Helvetica Neue Light</vt:lpstr>
      <vt:lpstr>MS PGothic</vt:lpstr>
      <vt:lpstr>ＭＳ Ｐゴシック</vt:lpstr>
      <vt:lpstr>Times</vt:lpstr>
      <vt:lpstr>ヒラギノ角ゴ Pro W3</vt:lpstr>
      <vt:lpstr>Arial</vt:lpstr>
      <vt:lpstr>Custom Design</vt:lpstr>
      <vt:lpstr>Watson for Psychology</vt:lpstr>
      <vt:lpstr>The Future of Psychology – A core component of healthcare</vt:lpstr>
      <vt:lpstr>How can we help combine Psychology and Mental Health?</vt:lpstr>
      <vt:lpstr>IBM Watson for Psychology – The App</vt:lpstr>
      <vt:lpstr>How IBM Watson for Psychology was built</vt:lpstr>
      <vt:lpstr>The Nuts &amp; Bolts</vt:lpstr>
      <vt:lpstr>Providers &amp; Insurers: A supplemental tool for Psychologists</vt:lpstr>
      <vt:lpstr>Beyond Psychology</vt:lpstr>
      <vt:lpstr>APPENDIX</vt:lpstr>
      <vt:lpstr>Next Steps &amp; Features</vt:lpstr>
      <vt:lpstr>Sources</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MECK</dc:creator>
  <cp:lastModifiedBy>NICK RITTER</cp:lastModifiedBy>
  <cp:revision>52</cp:revision>
  <dcterms:created xsi:type="dcterms:W3CDTF">2016-07-28T16:43:08Z</dcterms:created>
  <dcterms:modified xsi:type="dcterms:W3CDTF">2016-07-29T21:53:51Z</dcterms:modified>
</cp:coreProperties>
</file>